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4A20"/>
    <a:srgbClr val="F8701B"/>
    <a:srgbClr val="34C0D6"/>
    <a:srgbClr val="FA911A"/>
    <a:srgbClr val="1822CD"/>
    <a:srgbClr val="6C18B0"/>
    <a:srgbClr val="ED181E"/>
    <a:srgbClr val="15F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81" autoAdjust="0"/>
  </p:normalViewPr>
  <p:slideViewPr>
    <p:cSldViewPr>
      <p:cViewPr varScale="1">
        <p:scale>
          <a:sx n="116" d="100"/>
          <a:sy n="116" d="100"/>
        </p:scale>
        <p:origin x="13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E5259-C2E7-E7DF-773F-0144C47CC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83564-3A4B-F4E0-D9A5-C2542A058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84B1-594F-D834-3AB0-54521DFE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1D017-CC62-DAE4-6350-1A9CB052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C568D-A1D6-AD9F-D0FB-EA72502E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053FB-6436-464D-BD5F-B7D4132BE5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44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0A09B-5A6B-DEB2-4F35-3B4CB8FBE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94291-9C93-4E98-9F7D-B54867FBB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50B93-5C84-6C80-DF48-63A311EB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1715-63DC-FB02-50D2-4B2C98A8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7D820-240E-6807-1258-4A24BBBF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2EAAF-20B7-47A4-83EB-4E98654027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832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A1985-85E4-FC44-41B6-D9B96B68CB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75F07-F183-6EE3-BA36-D17DE4940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9E3BE-534E-20C5-3241-CC5231CD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25141-C158-CCE6-7B36-CAF662488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3F625-4865-A9C3-1A07-C6193FB5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EB836-A8B8-4029-A3DE-93BFF82C04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984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B01F7-BA0E-C62E-7B7F-A5C4DB53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91A4333-8FBD-BA03-C54E-5501E8D521BC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E7BDF-CA8C-BA26-E66D-3EED00BC5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2A42A-7A60-C8CE-239C-BF6D1CAF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274A4-19F4-B9EC-0BDC-8B31F2E45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08CEC-8104-5EDB-5502-64E1CC07C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07ECEB-4735-4E6A-BBF3-AA10C29FFE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4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A51B-0CAC-76D3-5AA0-4B38F3E23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BDB0-0B80-EE04-C2D7-9327D3EA6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5FE15-51B9-3285-9C06-E60A1642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9B44-79B0-DCAC-A9E6-86E923B2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F90A4-4009-8299-E55D-18091600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687D7-3EBB-4208-B720-B6F7D2D848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779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82D6-B9E7-D89B-ADA0-B179841F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EEC15-5168-D833-E865-97FB111B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17D89-5BEA-3662-2C9F-E9C28622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63F1E-053B-BC19-D414-E1EFD84A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3025-3C5C-F8FE-492E-447A00DA6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C3718-EBFF-4A24-8B0B-126B89D385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354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16FF-1E5E-76D4-685A-7E2D2944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BBD1B-BF2F-EFC3-B179-8E462F241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63E91-90BC-5F50-A357-70D27C1D3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474D0-2892-7EAA-43F5-4D195333E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74CDC-9283-9665-FFB5-1DFAE3D6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E879A-FCF3-2C74-6700-760A0F94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6470B-CA6B-4E47-A2B0-F29902ADD3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F272D-BA4E-CA13-B0D3-C18D9CFE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ED649-A117-B6BB-E426-681DAB942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CA08B-5757-22BC-5AEF-A7341307F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E5F21-1A71-AE12-F72F-EFB77F9E9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077635-2DE2-F2E5-AD84-CD683576C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4BC908-B21D-BC0A-4D85-5885E802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FA7357-0930-FF99-363D-81B937B8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97ED2A-6D26-3CFB-A0C1-02C78C78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8861-7529-458D-B506-83DBA0C818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75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2FA1-DF11-DC21-0CBF-74900A0B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64355-9DE9-E530-C60A-B9EEAAC3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D7510-80CE-6B2E-720C-18CDB4B5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5CE2-77B5-372D-61C5-391110A4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C492-9618-4FA4-9333-B64AE58D52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323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EDFC06-03DE-319D-8812-08B029EB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76D88-BFB9-EDBB-DBF9-836C50B9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CFD4A-1F43-3740-C54A-15108273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C378A-1269-4621-9737-09F61E3554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481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C928-ABF9-C86E-236D-83F61D72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67572-DB84-4CCC-8693-90FC26D80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47716-5F8C-6256-F9E5-785264ACE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4DD67-711C-615D-7E1F-675875BB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24E0E-357B-11B4-2195-099471F2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85AE1-D906-3E23-B2F2-0E54A92C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20597-D40F-4076-A786-296D8782B2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030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7DDE-B845-F86F-2E1C-C47BF8D0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F739B1-FE09-F1E5-9218-4423B1CFC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AAE82-2F92-030F-28B8-8FCA71559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CFA0E2-0454-356C-7900-28809DA8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65972-4214-868C-EB36-1F5A5B70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C9C2F-F16B-8511-9E85-6F28933F5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2DF1E-E5E4-46FC-800A-83C465AC39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864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F3B5CA-BB12-86D5-590B-CA45806F1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3746131-CBF4-75B2-E206-E1D152A7C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2272A4-AADB-D9DC-194F-782F025F8C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2D3ECF9-E621-C3D6-8F65-5BF70BD5B5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1323ED-C486-0890-697A-7237C5B1D4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50A0FF-973C-48ED-B399-EFBFE5CCDD0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3A5FA34-4362-9B79-2BDC-B616A6741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GB" altLang="en-US" sz="4000" b="1">
                <a:solidFill>
                  <a:srgbClr val="ED181E"/>
                </a:solidFill>
                <a:latin typeface="Times New Roman" panose="02020603050405020304" pitchFamily="18" charset="0"/>
              </a:rPr>
              <a:t>Topic 10 :  Making Electricity</a:t>
            </a:r>
            <a:endParaRPr lang="en-GB" altLang="en-US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4F0DC973-372B-D8C1-ADF5-AA7A9A09C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1844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6C18B0"/>
                </a:solidFill>
                <a:latin typeface="Times New Roman" panose="02020603050405020304" pitchFamily="18" charset="0"/>
              </a:rPr>
              <a:t>electrons</a:t>
            </a:r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AFC5D3FC-FBEE-6450-422F-CA7C9226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493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Electricity passing </a:t>
            </a:r>
            <a:r>
              <a:rPr lang="en-GB" altLang="en-US" sz="3200" b="1">
                <a:solidFill>
                  <a:srgbClr val="6C18B0"/>
                </a:solidFill>
                <a:latin typeface="Times New Roman" panose="02020603050405020304" pitchFamily="18" charset="0"/>
              </a:rPr>
              <a:t>along metal</a:t>
            </a:r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 wires is a </a:t>
            </a:r>
            <a:r>
              <a:rPr lang="en-GB" altLang="en-US" sz="3200" b="1">
                <a:solidFill>
                  <a:srgbClr val="6C18B0"/>
                </a:solidFill>
                <a:latin typeface="Times New Roman" panose="02020603050405020304" pitchFamily="18" charset="0"/>
              </a:rPr>
              <a:t>flow of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760296B1-2E26-9F2B-B5F2-A95E628A1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288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In a cell/battery, electricity comes from a </a:t>
            </a:r>
            <a:r>
              <a:rPr lang="en-GB" altLang="en-US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chemical reaction</a:t>
            </a:r>
            <a:endParaRPr lang="en-GB" altLang="en-US" sz="3200" b="1">
              <a:solidFill>
                <a:srgbClr val="1822CD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55F1161A-BEF8-ABAF-5A03-DF5ACF390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19400"/>
            <a:ext cx="299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chemical energy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4D5813DB-2F9A-CAB9-5628-6BEBF076E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819400"/>
            <a:ext cx="314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electrical energy.</a:t>
            </a:r>
          </a:p>
        </p:txBody>
      </p:sp>
      <p:sp>
        <p:nvSpPr>
          <p:cNvPr id="2060" name="Line 12">
            <a:extLst>
              <a:ext uri="{FF2B5EF4-FFF2-40B4-BE49-F238E27FC236}">
                <a16:creationId xmlns:a16="http://schemas.microsoft.com/office/drawing/2014/main" id="{E7BBDE14-8980-7C25-3BB0-6E57973D5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200400"/>
            <a:ext cx="762000" cy="0"/>
          </a:xfrm>
          <a:prstGeom prst="line">
            <a:avLst/>
          </a:prstGeom>
          <a:noFill/>
          <a:ln w="38100">
            <a:solidFill>
              <a:srgbClr val="1822CD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4D52FD3A-9A31-89CD-63E2-FF4F6A578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Cells/batteries </a:t>
            </a:r>
            <a:r>
              <a:rPr lang="en-GB" altLang="en-US" sz="3200" b="1">
                <a:solidFill>
                  <a:srgbClr val="6C18B0"/>
                </a:solidFill>
                <a:latin typeface="Times New Roman" panose="02020603050405020304" pitchFamily="18" charset="0"/>
              </a:rPr>
              <a:t>need replaced</a:t>
            </a:r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 as the chemicals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C2B6F98B-C641-21E6-C470-381355665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are </a:t>
            </a:r>
            <a:r>
              <a:rPr lang="en-GB" altLang="en-US" sz="3200" b="1">
                <a:solidFill>
                  <a:srgbClr val="6C18B0"/>
                </a:solidFill>
                <a:latin typeface="Times New Roman" panose="02020603050405020304" pitchFamily="18" charset="0"/>
              </a:rPr>
              <a:t>being used up in the reaction</a:t>
            </a:r>
            <a:r>
              <a:rPr lang="en-GB" altLang="en-US" sz="3200" b="1">
                <a:solidFill>
                  <a:srgbClr val="5B3D23"/>
                </a:solidFill>
                <a:latin typeface="Times New Roman" panose="02020603050405020304" pitchFamily="18" charset="0"/>
              </a:rPr>
              <a:t> to supply electricity.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68B14662-71B4-DF95-5032-02043DEB5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029200"/>
            <a:ext cx="7423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Some cells/batteries are </a:t>
            </a:r>
            <a:r>
              <a:rPr lang="en-GB" altLang="en-US" sz="3200" b="1">
                <a:solidFill>
                  <a:srgbClr val="ED181E"/>
                </a:solidFill>
                <a:latin typeface="Times New Roman" panose="02020603050405020304" pitchFamily="18" charset="0"/>
              </a:rPr>
              <a:t>rechargeable</a:t>
            </a:r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, e.g.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D6246BA6-6046-A145-1E06-06F289858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6751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nicad cells (nickel-cadmium cells) and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A68239FE-1855-8E36-3CC6-02A5C05A3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943600"/>
            <a:ext cx="7996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the lead-acid battery used in cars/vans/buses.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5" grpId="0" autoUpdateAnimBg="0"/>
      <p:bldP spid="2056" grpId="0" autoUpdateAnimBg="0"/>
      <p:bldP spid="2057" grpId="0" autoUpdateAnimBg="0"/>
      <p:bldP spid="2058" grpId="0" autoUpdateAnimBg="0"/>
      <p:bldP spid="2059" grpId="0" autoUpdateAnimBg="0"/>
      <p:bldP spid="2061" grpId="0" autoUpdateAnimBg="0"/>
      <p:bldP spid="2062" grpId="0" autoUpdateAnimBg="0"/>
      <p:bldP spid="2063" grpId="0" autoUpdateAnimBg="0"/>
      <p:bldP spid="2064" grpId="0" autoUpdateAnimBg="0"/>
      <p:bldP spid="206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5F73829-431C-1EA9-19B1-72D72C76A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077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The solution was </a:t>
            </a:r>
            <a:r>
              <a:rPr lang="en-GB" altLang="en-US" sz="2800" b="1">
                <a:solidFill>
                  <a:srgbClr val="3F86CC"/>
                </a:solidFill>
                <a:latin typeface="Times New Roman" panose="02020603050405020304" pitchFamily="18" charset="0"/>
              </a:rPr>
              <a:t>blue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due to the </a:t>
            </a:r>
            <a:r>
              <a:rPr lang="en-GB" altLang="en-US" sz="2800" b="1">
                <a:solidFill>
                  <a:srgbClr val="3F86CC"/>
                </a:solidFill>
                <a:latin typeface="Times New Roman" panose="02020603050405020304" pitchFamily="18" charset="0"/>
              </a:rPr>
              <a:t>copper(II) ions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As the </a:t>
            </a:r>
            <a:r>
              <a:rPr lang="en-GB" altLang="en-US" sz="2800" b="1">
                <a:solidFill>
                  <a:srgbClr val="3F86CC"/>
                </a:solidFill>
                <a:latin typeface="Times New Roman" panose="02020603050405020304" pitchFamily="18" charset="0"/>
              </a:rPr>
              <a:t>copper ions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are being changed to </a:t>
            </a:r>
            <a:r>
              <a:rPr lang="en-GB" altLang="en-US" sz="2800" b="1">
                <a:solidFill>
                  <a:srgbClr val="FF7518"/>
                </a:solidFill>
                <a:latin typeface="Times New Roman" panose="02020603050405020304" pitchFamily="18" charset="0"/>
              </a:rPr>
              <a:t>copper atoms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, the blue colour fades. 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The </a:t>
            </a:r>
            <a:r>
              <a:rPr lang="en-GB" altLang="en-US" sz="2800" b="1">
                <a:solidFill>
                  <a:srgbClr val="3F86CC"/>
                </a:solidFill>
                <a:latin typeface="Times New Roman" panose="02020603050405020304" pitchFamily="18" charset="0"/>
              </a:rPr>
              <a:t>copper ions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have been </a:t>
            </a:r>
            <a:r>
              <a:rPr lang="en-GB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displaced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from the solution as </a:t>
            </a:r>
            <a:r>
              <a:rPr lang="en-GB" altLang="en-US" sz="2800" b="1">
                <a:solidFill>
                  <a:srgbClr val="FF7518"/>
                </a:solidFill>
                <a:latin typeface="Times New Roman" panose="02020603050405020304" pitchFamily="18" charset="0"/>
              </a:rPr>
              <a:t>copper atoms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A </a:t>
            </a:r>
            <a:r>
              <a:rPr lang="en-GB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displacement reaction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will occur when a metal is placed in a solution of metal ions, </a:t>
            </a:r>
            <a:r>
              <a:rPr lang="en-GB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if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the metal is higher in the electrochemical series than the metal 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C134BDA-5491-E7DD-EA28-BE454C2FD7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Ion-electron equations can be used to show the reaction (use page 7 of data booklet).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E10D1893-ACE4-2D08-722D-C2FF6219F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057400"/>
            <a:ext cx="1411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Start with</a:t>
            </a:r>
          </a:p>
          <a:p>
            <a:r>
              <a:rPr lang="en-GB" altLang="en-US"/>
              <a:t>Mg atoms</a:t>
            </a:r>
          </a:p>
        </p:txBody>
      </p:sp>
      <p:grpSp>
        <p:nvGrpSpPr>
          <p:cNvPr id="16392" name="Group 8">
            <a:extLst>
              <a:ext uri="{FF2B5EF4-FFF2-40B4-BE49-F238E27FC236}">
                <a16:creationId xmlns:a16="http://schemas.microsoft.com/office/drawing/2014/main" id="{313385AB-1A21-64F1-BD79-5E4950F99B7F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819400"/>
            <a:ext cx="6257925" cy="579438"/>
            <a:chOff x="816" y="1440"/>
            <a:chExt cx="3942" cy="365"/>
          </a:xfrm>
        </p:grpSpPr>
        <p:sp>
          <p:nvSpPr>
            <p:cNvPr id="16387" name="Line 3">
              <a:extLst>
                <a:ext uri="{FF2B5EF4-FFF2-40B4-BE49-F238E27FC236}">
                  <a16:creationId xmlns:a16="http://schemas.microsoft.com/office/drawing/2014/main" id="{E9560B10-7D14-24EF-4DF8-664382C043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6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0" name="Text Box 6">
              <a:extLst>
                <a:ext uri="{FF2B5EF4-FFF2-40B4-BE49-F238E27FC236}">
                  <a16:creationId xmlns:a16="http://schemas.microsoft.com/office/drawing/2014/main" id="{F9B2F14E-3FF7-5ABD-86CA-EF12B78FB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39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Mg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 			Mg</a:t>
              </a:r>
            </a:p>
          </p:txBody>
        </p:sp>
      </p:grpSp>
      <p:grpSp>
        <p:nvGrpSpPr>
          <p:cNvPr id="16393" name="Group 9">
            <a:extLst>
              <a:ext uri="{FF2B5EF4-FFF2-40B4-BE49-F238E27FC236}">
                <a16:creationId xmlns:a16="http://schemas.microsoft.com/office/drawing/2014/main" id="{C9B8F865-475A-BB4F-F183-B714047CD5EA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724400"/>
            <a:ext cx="6189663" cy="579438"/>
            <a:chOff x="864" y="2640"/>
            <a:chExt cx="3899" cy="365"/>
          </a:xfrm>
        </p:grpSpPr>
        <p:sp>
          <p:nvSpPr>
            <p:cNvPr id="16388" name="Line 4">
              <a:extLst>
                <a:ext uri="{FF2B5EF4-FFF2-40B4-BE49-F238E27FC236}">
                  <a16:creationId xmlns:a16="http://schemas.microsoft.com/office/drawing/2014/main" id="{3D7D4C4D-21EB-63A0-7DBB-B2148F1C6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1" name="Text Box 7">
              <a:extLst>
                <a:ext uri="{FF2B5EF4-FFF2-40B4-BE49-F238E27FC236}">
                  <a16:creationId xmlns:a16="http://schemas.microsoft.com/office/drawing/2014/main" id="{A8EEB8E3-8DD1-545B-0C0C-660D845FD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38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Cu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			Cu</a:t>
              </a:r>
            </a:p>
          </p:txBody>
        </p:sp>
      </p:grpSp>
      <p:sp>
        <p:nvSpPr>
          <p:cNvPr id="16394" name="Text Box 10">
            <a:extLst>
              <a:ext uri="{FF2B5EF4-FFF2-40B4-BE49-F238E27FC236}">
                <a16:creationId xmlns:a16="http://schemas.microsoft.com/office/drawing/2014/main" id="{54176549-2F94-D633-16EB-348E9B1F9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34000"/>
            <a:ext cx="1343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End with</a:t>
            </a:r>
          </a:p>
          <a:p>
            <a:r>
              <a:rPr lang="en-GB" altLang="en-US"/>
              <a:t>Cu atoms</a:t>
            </a:r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5803EA67-FD41-A04D-A2ED-47964F077D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514600"/>
            <a:ext cx="3352800" cy="0"/>
          </a:xfrm>
          <a:prstGeom prst="line">
            <a:avLst/>
          </a:prstGeom>
          <a:noFill/>
          <a:ln w="76200">
            <a:solidFill>
              <a:srgbClr val="ED18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202494EE-8C3E-5C89-11DF-6E3BB4156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050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Mg atoms lose electrons to form Mg ions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0CB7860A-3D17-DF7B-6766-CAB5FE45E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814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Electrons given to Cu ions</a:t>
            </a:r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3D8CDD34-4BF2-F96A-205B-515FA41D80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638800"/>
            <a:ext cx="3352800" cy="0"/>
          </a:xfrm>
          <a:prstGeom prst="line">
            <a:avLst/>
          </a:prstGeom>
          <a:noFill/>
          <a:ln w="76200">
            <a:solidFill>
              <a:srgbClr val="ED18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7B4A14F0-13CA-E692-0AFF-C5FF41505166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914400" y="4114800"/>
            <a:ext cx="1524000" cy="0"/>
          </a:xfrm>
          <a:prstGeom prst="line">
            <a:avLst/>
          </a:prstGeom>
          <a:noFill/>
          <a:ln w="76200">
            <a:solidFill>
              <a:srgbClr val="ED18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A2BE9F78-E933-BBDF-69EB-105DCCD31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7150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Cu ions gain electrons to form Cu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9" grpId="0" autoUpdateAnimBg="0"/>
      <p:bldP spid="16394" grpId="0" autoUpdateAnimBg="0"/>
      <p:bldP spid="16396" grpId="0" autoUpdateAnimBg="0"/>
      <p:bldP spid="16397" grpId="0" autoUpdateAnimBg="0"/>
      <p:bldP spid="1640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936A0DB-1923-32BC-876F-3AF2311BF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The ion-electron equations can be re-written to show each step in the reaction:</a:t>
            </a:r>
          </a:p>
        </p:txBody>
      </p:sp>
      <p:grpSp>
        <p:nvGrpSpPr>
          <p:cNvPr id="17425" name="Group 17">
            <a:extLst>
              <a:ext uri="{FF2B5EF4-FFF2-40B4-BE49-F238E27FC236}">
                <a16:creationId xmlns:a16="http://schemas.microsoft.com/office/drawing/2014/main" id="{54D8C922-56C7-4670-A674-2D573FC2AF5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905000"/>
            <a:ext cx="6054725" cy="579438"/>
            <a:chOff x="864" y="1440"/>
            <a:chExt cx="3814" cy="365"/>
          </a:xfrm>
        </p:grpSpPr>
        <p:sp>
          <p:nvSpPr>
            <p:cNvPr id="17413" name="Line 5">
              <a:extLst>
                <a:ext uri="{FF2B5EF4-FFF2-40B4-BE49-F238E27FC236}">
                  <a16:creationId xmlns:a16="http://schemas.microsoft.com/office/drawing/2014/main" id="{D1966758-333E-34B5-6935-F46176E73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6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24FDCCBE-95AF-B9D0-0C9A-85E9199522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440"/>
              <a:ext cx="38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Mg			Mg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</a:t>
              </a:r>
            </a:p>
          </p:txBody>
        </p:sp>
      </p:grpSp>
      <p:grpSp>
        <p:nvGrpSpPr>
          <p:cNvPr id="17415" name="Group 7">
            <a:extLst>
              <a:ext uri="{FF2B5EF4-FFF2-40B4-BE49-F238E27FC236}">
                <a16:creationId xmlns:a16="http://schemas.microsoft.com/office/drawing/2014/main" id="{F3A9B407-8F57-9BC7-2753-4DA83BB7D3E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124200"/>
            <a:ext cx="6189663" cy="579438"/>
            <a:chOff x="864" y="2640"/>
            <a:chExt cx="3899" cy="365"/>
          </a:xfrm>
        </p:grpSpPr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34902FFB-1128-3EE1-6B60-2B8DF1F07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7" name="Text Box 9">
              <a:extLst>
                <a:ext uri="{FF2B5EF4-FFF2-40B4-BE49-F238E27FC236}">
                  <a16:creationId xmlns:a16="http://schemas.microsoft.com/office/drawing/2014/main" id="{09E3E879-F79D-CC2C-A9BD-E2F750611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389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Cu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			Cu</a:t>
              </a:r>
            </a:p>
          </p:txBody>
        </p:sp>
      </p:grpSp>
      <p:grpSp>
        <p:nvGrpSpPr>
          <p:cNvPr id="17426" name="Group 18">
            <a:extLst>
              <a:ext uri="{FF2B5EF4-FFF2-40B4-BE49-F238E27FC236}">
                <a16:creationId xmlns:a16="http://schemas.microsoft.com/office/drawing/2014/main" id="{2D34591A-1461-1314-AE22-0B479EAA58CB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1916113"/>
            <a:ext cx="6257925" cy="579437"/>
            <a:chOff x="816" y="1440"/>
            <a:chExt cx="3942" cy="365"/>
          </a:xfrm>
        </p:grpSpPr>
        <p:sp>
          <p:nvSpPr>
            <p:cNvPr id="17427" name="Line 19">
              <a:extLst>
                <a:ext uri="{FF2B5EF4-FFF2-40B4-BE49-F238E27FC236}">
                  <a16:creationId xmlns:a16="http://schemas.microsoft.com/office/drawing/2014/main" id="{74604103-3D0D-7FD0-51C3-57696DE65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6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28" name="Text Box 20">
              <a:extLst>
                <a:ext uri="{FF2B5EF4-FFF2-40B4-BE49-F238E27FC236}">
                  <a16:creationId xmlns:a16="http://schemas.microsoft.com/office/drawing/2014/main" id="{823CEAD7-F340-A8BE-DC6F-69EBC86B19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39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Mg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 			Mg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0591CF6-127B-F3BA-0A3B-FEEDC8CE9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15400" cy="1066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Electricity can be produced by connecting two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different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metals in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solutions of their metal ions.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470" name="Group 38">
            <a:extLst>
              <a:ext uri="{FF2B5EF4-FFF2-40B4-BE49-F238E27FC236}">
                <a16:creationId xmlns:a16="http://schemas.microsoft.com/office/drawing/2014/main" id="{3A020473-E089-6054-C352-EEE90BDE388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066800"/>
            <a:ext cx="6858000" cy="3581400"/>
            <a:chOff x="624" y="816"/>
            <a:chExt cx="4320" cy="2256"/>
          </a:xfrm>
        </p:grpSpPr>
        <p:sp>
          <p:nvSpPr>
            <p:cNvPr id="18447" name="Rectangle 15">
              <a:extLst>
                <a:ext uri="{FF2B5EF4-FFF2-40B4-BE49-F238E27FC236}">
                  <a16:creationId xmlns:a16="http://schemas.microsoft.com/office/drawing/2014/main" id="{74142B27-4F6F-E294-D845-C5C305B91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52"/>
              <a:ext cx="1776" cy="720"/>
            </a:xfrm>
            <a:prstGeom prst="rect">
              <a:avLst/>
            </a:prstGeom>
            <a:solidFill>
              <a:srgbClr val="15F4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8" name="Line 16">
              <a:extLst>
                <a:ext uri="{FF2B5EF4-FFF2-40B4-BE49-F238E27FC236}">
                  <a16:creationId xmlns:a16="http://schemas.microsoft.com/office/drawing/2014/main" id="{9D54EB05-3E53-A0DC-4D89-7ED0D12BFE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584"/>
              <a:ext cx="0" cy="1248"/>
            </a:xfrm>
            <a:prstGeom prst="line">
              <a:avLst/>
            </a:prstGeom>
            <a:noFill/>
            <a:ln w="381000">
              <a:solidFill>
                <a:srgbClr val="FF5B0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0" name="Oval 18">
              <a:extLst>
                <a:ext uri="{FF2B5EF4-FFF2-40B4-BE49-F238E27FC236}">
                  <a16:creationId xmlns:a16="http://schemas.microsoft.com/office/drawing/2014/main" id="{E6E47126-C743-22E1-8324-A1FFFBA81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816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5400"/>
                <a:t>A</a:t>
              </a:r>
              <a:endParaRPr lang="en-GB" altLang="en-US"/>
            </a:p>
          </p:txBody>
        </p:sp>
        <p:sp>
          <p:nvSpPr>
            <p:cNvPr id="18453" name="Line 21">
              <a:extLst>
                <a:ext uri="{FF2B5EF4-FFF2-40B4-BE49-F238E27FC236}">
                  <a16:creationId xmlns:a16="http://schemas.microsoft.com/office/drawing/2014/main" id="{361036FE-F04F-DCD6-687C-437547B229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4" name="Line 22">
              <a:extLst>
                <a:ext uri="{FF2B5EF4-FFF2-40B4-BE49-F238E27FC236}">
                  <a16:creationId xmlns:a16="http://schemas.microsoft.com/office/drawing/2014/main" id="{3BF9810D-1613-16F3-97A2-2F010D816E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5" name="Line 23">
              <a:extLst>
                <a:ext uri="{FF2B5EF4-FFF2-40B4-BE49-F238E27FC236}">
                  <a16:creationId xmlns:a16="http://schemas.microsoft.com/office/drawing/2014/main" id="{B1AEB306-C7E4-026B-A31D-198449E31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072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6" name="Rectangle 24">
              <a:extLst>
                <a:ext uri="{FF2B5EF4-FFF2-40B4-BE49-F238E27FC236}">
                  <a16:creationId xmlns:a16="http://schemas.microsoft.com/office/drawing/2014/main" id="{9A28C1F5-D05E-1467-72E8-AFB997F83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52"/>
              <a:ext cx="177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7" name="Line 25">
              <a:extLst>
                <a:ext uri="{FF2B5EF4-FFF2-40B4-BE49-F238E27FC236}">
                  <a16:creationId xmlns:a16="http://schemas.microsoft.com/office/drawing/2014/main" id="{0422CC0B-8F22-5BAC-08F1-AEB727603B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8" name="Line 26">
              <a:extLst>
                <a:ext uri="{FF2B5EF4-FFF2-40B4-BE49-F238E27FC236}">
                  <a16:creationId xmlns:a16="http://schemas.microsoft.com/office/drawing/2014/main" id="{289E20D3-F46E-B86D-B2B8-99FB32C16D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9" name="Line 27">
              <a:extLst>
                <a:ext uri="{FF2B5EF4-FFF2-40B4-BE49-F238E27FC236}">
                  <a16:creationId xmlns:a16="http://schemas.microsoft.com/office/drawing/2014/main" id="{42988006-5C86-3A68-8615-7E9BB10E9C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8" y="3072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id="{4A0F3718-450D-C1A2-BC7A-930648A1E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584"/>
              <a:ext cx="0" cy="1248"/>
            </a:xfrm>
            <a:prstGeom prst="line">
              <a:avLst/>
            </a:prstGeom>
            <a:noFill/>
            <a:ln w="3810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0" name="Freeform 28">
              <a:extLst>
                <a:ext uri="{FF2B5EF4-FFF2-40B4-BE49-F238E27FC236}">
                  <a16:creationId xmlns:a16="http://schemas.microsoft.com/office/drawing/2014/main" id="{84A9C9CA-FAB5-364C-CBBB-8CFD767EF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104"/>
              <a:ext cx="1008" cy="480"/>
            </a:xfrm>
            <a:custGeom>
              <a:avLst/>
              <a:gdLst>
                <a:gd name="T0" fmla="*/ 0 w 1008"/>
                <a:gd name="T1" fmla="*/ 480 h 480"/>
                <a:gd name="T2" fmla="*/ 48 w 1008"/>
                <a:gd name="T3" fmla="*/ 336 h 480"/>
                <a:gd name="T4" fmla="*/ 240 w 1008"/>
                <a:gd name="T5" fmla="*/ 192 h 480"/>
                <a:gd name="T6" fmla="*/ 432 w 1008"/>
                <a:gd name="T7" fmla="*/ 96 h 480"/>
                <a:gd name="T8" fmla="*/ 672 w 1008"/>
                <a:gd name="T9" fmla="*/ 48 h 480"/>
                <a:gd name="T10" fmla="*/ 1008 w 1008"/>
                <a:gd name="T1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8" h="480">
                  <a:moveTo>
                    <a:pt x="0" y="480"/>
                  </a:moveTo>
                  <a:cubicBezTo>
                    <a:pt x="4" y="432"/>
                    <a:pt x="8" y="384"/>
                    <a:pt x="48" y="336"/>
                  </a:cubicBezTo>
                  <a:cubicBezTo>
                    <a:pt x="88" y="288"/>
                    <a:pt x="176" y="232"/>
                    <a:pt x="240" y="192"/>
                  </a:cubicBezTo>
                  <a:cubicBezTo>
                    <a:pt x="304" y="152"/>
                    <a:pt x="360" y="120"/>
                    <a:pt x="432" y="96"/>
                  </a:cubicBezTo>
                  <a:cubicBezTo>
                    <a:pt x="504" y="72"/>
                    <a:pt x="576" y="64"/>
                    <a:pt x="672" y="48"/>
                  </a:cubicBezTo>
                  <a:cubicBezTo>
                    <a:pt x="768" y="32"/>
                    <a:pt x="952" y="8"/>
                    <a:pt x="10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61" name="Freeform 29">
              <a:extLst>
                <a:ext uri="{FF2B5EF4-FFF2-40B4-BE49-F238E27FC236}">
                  <a16:creationId xmlns:a16="http://schemas.microsoft.com/office/drawing/2014/main" id="{040E1462-8C24-8FF3-61C7-AAE3CAAE0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056"/>
              <a:ext cx="1008" cy="528"/>
            </a:xfrm>
            <a:custGeom>
              <a:avLst/>
              <a:gdLst>
                <a:gd name="T0" fmla="*/ 1008 w 1008"/>
                <a:gd name="T1" fmla="*/ 528 h 528"/>
                <a:gd name="T2" fmla="*/ 960 w 1008"/>
                <a:gd name="T3" fmla="*/ 384 h 528"/>
                <a:gd name="T4" fmla="*/ 816 w 1008"/>
                <a:gd name="T5" fmla="*/ 288 h 528"/>
                <a:gd name="T6" fmla="*/ 576 w 1008"/>
                <a:gd name="T7" fmla="*/ 192 h 528"/>
                <a:gd name="T8" fmla="*/ 336 w 1008"/>
                <a:gd name="T9" fmla="*/ 96 h 528"/>
                <a:gd name="T10" fmla="*/ 0 w 1008"/>
                <a:gd name="T11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8" h="528">
                  <a:moveTo>
                    <a:pt x="1008" y="528"/>
                  </a:moveTo>
                  <a:cubicBezTo>
                    <a:pt x="1000" y="476"/>
                    <a:pt x="992" y="424"/>
                    <a:pt x="960" y="384"/>
                  </a:cubicBezTo>
                  <a:cubicBezTo>
                    <a:pt x="928" y="344"/>
                    <a:pt x="880" y="320"/>
                    <a:pt x="816" y="288"/>
                  </a:cubicBezTo>
                  <a:cubicBezTo>
                    <a:pt x="752" y="256"/>
                    <a:pt x="656" y="224"/>
                    <a:pt x="576" y="192"/>
                  </a:cubicBezTo>
                  <a:cubicBezTo>
                    <a:pt x="496" y="160"/>
                    <a:pt x="432" y="128"/>
                    <a:pt x="336" y="96"/>
                  </a:cubicBezTo>
                  <a:cubicBezTo>
                    <a:pt x="240" y="64"/>
                    <a:pt x="120" y="32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8469" name="Group 37">
              <a:extLst>
                <a:ext uri="{FF2B5EF4-FFF2-40B4-BE49-F238E27FC236}">
                  <a16:creationId xmlns:a16="http://schemas.microsoft.com/office/drawing/2014/main" id="{5A59A7A7-43B0-B2F5-B199-60D8E99965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728"/>
              <a:ext cx="1296" cy="1200"/>
              <a:chOff x="2112" y="1488"/>
              <a:chExt cx="1296" cy="1200"/>
            </a:xfrm>
          </p:grpSpPr>
          <p:sp>
            <p:nvSpPr>
              <p:cNvPr id="18463" name="Line 31">
                <a:extLst>
                  <a:ext uri="{FF2B5EF4-FFF2-40B4-BE49-F238E27FC236}">
                    <a16:creationId xmlns:a16="http://schemas.microsoft.com/office/drawing/2014/main" id="{B802ED54-B45C-CD7D-CAE6-1A3E0A104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2" y="1488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4" name="Line 32">
                <a:extLst>
                  <a:ext uri="{FF2B5EF4-FFF2-40B4-BE49-F238E27FC236}">
                    <a16:creationId xmlns:a16="http://schemas.microsoft.com/office/drawing/2014/main" id="{598B6E52-1C63-821A-2B0B-3369CFD989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488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5" name="Line 33">
                <a:extLst>
                  <a:ext uri="{FF2B5EF4-FFF2-40B4-BE49-F238E27FC236}">
                    <a16:creationId xmlns:a16="http://schemas.microsoft.com/office/drawing/2014/main" id="{561D976F-C006-DDB8-0C11-A5CB7A4589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2" y="1584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6" name="Line 34">
                <a:extLst>
                  <a:ext uri="{FF2B5EF4-FFF2-40B4-BE49-F238E27FC236}">
                    <a16:creationId xmlns:a16="http://schemas.microsoft.com/office/drawing/2014/main" id="{AB1D556C-3FBA-A820-8D55-73FCC97D3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1584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7" name="Line 35">
                <a:extLst>
                  <a:ext uri="{FF2B5EF4-FFF2-40B4-BE49-F238E27FC236}">
                    <a16:creationId xmlns:a16="http://schemas.microsoft.com/office/drawing/2014/main" id="{39F7A5B6-4402-90D7-CD03-A462D005E0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488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8" name="Line 36">
                <a:extLst>
                  <a:ext uri="{FF2B5EF4-FFF2-40B4-BE49-F238E27FC236}">
                    <a16:creationId xmlns:a16="http://schemas.microsoft.com/office/drawing/2014/main" id="{D0D6ABA9-D550-9A38-C9EB-F9B6A744BE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8476" name="Group 44">
            <a:extLst>
              <a:ext uri="{FF2B5EF4-FFF2-40B4-BE49-F238E27FC236}">
                <a16:creationId xmlns:a16="http://schemas.microsoft.com/office/drawing/2014/main" id="{20ACE355-1590-2ADF-E091-CC1A470DEEB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752600"/>
            <a:ext cx="1600200" cy="914400"/>
            <a:chOff x="336" y="1104"/>
            <a:chExt cx="1008" cy="576"/>
          </a:xfrm>
        </p:grpSpPr>
        <p:sp>
          <p:nvSpPr>
            <p:cNvPr id="18471" name="Rectangle 39">
              <a:extLst>
                <a:ext uri="{FF2B5EF4-FFF2-40B4-BE49-F238E27FC236}">
                  <a16:creationId xmlns:a16="http://schemas.microsoft.com/office/drawing/2014/main" id="{057B73D6-6C51-2822-E694-1B6222727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104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Copper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75" name="Line 43">
              <a:extLst>
                <a:ext uri="{FF2B5EF4-FFF2-40B4-BE49-F238E27FC236}">
                  <a16:creationId xmlns:a16="http://schemas.microsoft.com/office/drawing/2014/main" id="{6BF4552F-EBFD-3786-9E32-010E4991F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344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478" name="Group 46">
            <a:extLst>
              <a:ext uri="{FF2B5EF4-FFF2-40B4-BE49-F238E27FC236}">
                <a16:creationId xmlns:a16="http://schemas.microsoft.com/office/drawing/2014/main" id="{5406604B-D9B2-A95F-E0B3-9DCC03F0466C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828800"/>
            <a:ext cx="1524000" cy="914400"/>
            <a:chOff x="4176" y="1152"/>
            <a:chExt cx="960" cy="576"/>
          </a:xfrm>
        </p:grpSpPr>
        <p:sp>
          <p:nvSpPr>
            <p:cNvPr id="18473" name="Rectangle 41">
              <a:extLst>
                <a:ext uri="{FF2B5EF4-FFF2-40B4-BE49-F238E27FC236}">
                  <a16:creationId xmlns:a16="http://schemas.microsoft.com/office/drawing/2014/main" id="{84FC14BA-5569-D509-0981-8740BE0E6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152"/>
              <a:ext cx="57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Zinc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77" name="Line 45">
              <a:extLst>
                <a:ext uri="{FF2B5EF4-FFF2-40B4-BE49-F238E27FC236}">
                  <a16:creationId xmlns:a16="http://schemas.microsoft.com/office/drawing/2014/main" id="{A2246610-FD37-B777-3EEC-71F8345FF3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480" name="Group 48">
            <a:extLst>
              <a:ext uri="{FF2B5EF4-FFF2-40B4-BE49-F238E27FC236}">
                <a16:creationId xmlns:a16="http://schemas.microsoft.com/office/drawing/2014/main" id="{3E015B2F-9626-F7B6-3B95-5A2C85035EF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495800"/>
            <a:ext cx="3581400" cy="609600"/>
            <a:chOff x="432" y="2832"/>
            <a:chExt cx="2256" cy="384"/>
          </a:xfrm>
        </p:grpSpPr>
        <p:sp>
          <p:nvSpPr>
            <p:cNvPr id="18472" name="Rectangle 40">
              <a:extLst>
                <a:ext uri="{FF2B5EF4-FFF2-40B4-BE49-F238E27FC236}">
                  <a16:creationId xmlns:a16="http://schemas.microsoft.com/office/drawing/2014/main" id="{506D82FB-A63D-3312-52AD-6A8F9557E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928"/>
              <a:ext cx="2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Copper sulphate solution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79" name="Line 47">
              <a:extLst>
                <a:ext uri="{FF2B5EF4-FFF2-40B4-BE49-F238E27FC236}">
                  <a16:creationId xmlns:a16="http://schemas.microsoft.com/office/drawing/2014/main" id="{7A1C1D08-597A-F5DB-0C3C-70BE87389C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3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482" name="Group 50">
            <a:extLst>
              <a:ext uri="{FF2B5EF4-FFF2-40B4-BE49-F238E27FC236}">
                <a16:creationId xmlns:a16="http://schemas.microsoft.com/office/drawing/2014/main" id="{42EDD1AC-4F62-EA40-4D72-43D799DFF341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495800"/>
            <a:ext cx="3124200" cy="609600"/>
            <a:chOff x="3168" y="2832"/>
            <a:chExt cx="1968" cy="384"/>
          </a:xfrm>
        </p:grpSpPr>
        <p:sp>
          <p:nvSpPr>
            <p:cNvPr id="18474" name="Rectangle 42">
              <a:extLst>
                <a:ext uri="{FF2B5EF4-FFF2-40B4-BE49-F238E27FC236}">
                  <a16:creationId xmlns:a16="http://schemas.microsoft.com/office/drawing/2014/main" id="{6565DE98-3194-3E92-CEC5-94D0411B30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928"/>
              <a:ext cx="19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Zinc chloride solution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81" name="Line 49">
              <a:extLst>
                <a:ext uri="{FF2B5EF4-FFF2-40B4-BE49-F238E27FC236}">
                  <a16:creationId xmlns:a16="http://schemas.microsoft.com/office/drawing/2014/main" id="{4B4DD0A4-420A-CCBD-9B55-6EDFF892E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83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483" name="Rectangle 51">
            <a:extLst>
              <a:ext uri="{FF2B5EF4-FFF2-40B4-BE49-F238E27FC236}">
                <a16:creationId xmlns:a16="http://schemas.microsoft.com/office/drawing/2014/main" id="{A445D174-F9CD-4238-62B4-B76BED2E3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to the lower metal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84" name="Rectangle 52">
            <a:extLst>
              <a:ext uri="{FF2B5EF4-FFF2-40B4-BE49-F238E27FC236}">
                <a16:creationId xmlns:a16="http://schemas.microsoft.com/office/drawing/2014/main" id="{AFFF2C2F-51CE-9B2A-DA2D-BB913675D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	Electrons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flow in the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wires</a:t>
            </a:r>
          </a:p>
          <a:p>
            <a:pPr eaLnBrk="1" hangingPunct="1">
              <a:buFontTx/>
              <a:buNone/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85" name="Rectangle 53">
            <a:extLst>
              <a:ext uri="{FF2B5EF4-FFF2-40B4-BE49-F238E27FC236}">
                <a16:creationId xmlns:a16="http://schemas.microsoft.com/office/drawing/2014/main" id="{270FF287-4CE8-ABD7-2617-38B988DA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388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b="1">
                <a:latin typeface="Times New Roman" panose="02020603050405020304" pitchFamily="18" charset="0"/>
              </a:rPr>
              <a:t>from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the metal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high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in the electrochemical series </a:t>
            </a:r>
          </a:p>
        </p:txBody>
      </p:sp>
      <p:sp>
        <p:nvSpPr>
          <p:cNvPr id="18487" name="Rectangle 55">
            <a:extLst>
              <a:ext uri="{FF2B5EF4-FFF2-40B4-BE49-F238E27FC236}">
                <a16:creationId xmlns:a16="http://schemas.microsoft.com/office/drawing/2014/main" id="{8EEE083E-6B80-CE40-331C-B8041B9D3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0574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b="1">
                <a:solidFill>
                  <a:srgbClr val="ED181E"/>
                </a:solidFill>
                <a:latin typeface="Times New Roman" panose="02020603050405020304" pitchFamily="18" charset="0"/>
              </a:rPr>
              <a:t>Ion bridge/salt bridge</a:t>
            </a:r>
            <a:endParaRPr lang="en-GB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8495" name="Group 63">
            <a:extLst>
              <a:ext uri="{FF2B5EF4-FFF2-40B4-BE49-F238E27FC236}">
                <a16:creationId xmlns:a16="http://schemas.microsoft.com/office/drawing/2014/main" id="{50C93EF1-1FB7-8DDC-AD20-8B92FD5419B9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609600" cy="533400"/>
            <a:chOff x="1728" y="768"/>
            <a:chExt cx="384" cy="336"/>
          </a:xfrm>
        </p:grpSpPr>
        <p:sp>
          <p:nvSpPr>
            <p:cNvPr id="18490" name="Line 58">
              <a:extLst>
                <a:ext uri="{FF2B5EF4-FFF2-40B4-BE49-F238E27FC236}">
                  <a16:creationId xmlns:a16="http://schemas.microsoft.com/office/drawing/2014/main" id="{068D3FBE-CED9-E065-EB06-864FACB71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8" y="960"/>
              <a:ext cx="384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2" name="Rectangle 60">
              <a:extLst>
                <a:ext uri="{FF2B5EF4-FFF2-40B4-BE49-F238E27FC236}">
                  <a16:creationId xmlns:a16="http://schemas.microsoft.com/office/drawing/2014/main" id="{55ADC822-5E25-48E8-91CE-9A9E9521C3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768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e</a:t>
              </a:r>
              <a:r>
                <a:rPr lang="en-GB" altLang="en-US" sz="2400" b="1" baseline="30000">
                  <a:solidFill>
                    <a:srgbClr val="ED181E"/>
                  </a:solidFill>
                  <a:latin typeface="Times New Roman" panose="02020603050405020304" pitchFamily="18" charset="0"/>
                </a:rPr>
                <a:t>-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496" name="Group 64">
            <a:extLst>
              <a:ext uri="{FF2B5EF4-FFF2-40B4-BE49-F238E27FC236}">
                <a16:creationId xmlns:a16="http://schemas.microsoft.com/office/drawing/2014/main" id="{A0876448-A25C-8EE2-5863-76015F548EE8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371600"/>
            <a:ext cx="762000" cy="457200"/>
            <a:chOff x="3504" y="864"/>
            <a:chExt cx="480" cy="288"/>
          </a:xfrm>
        </p:grpSpPr>
        <p:sp>
          <p:nvSpPr>
            <p:cNvPr id="18489" name="Line 57">
              <a:extLst>
                <a:ext uri="{FF2B5EF4-FFF2-40B4-BE49-F238E27FC236}">
                  <a16:creationId xmlns:a16="http://schemas.microsoft.com/office/drawing/2014/main" id="{52EF1124-2FF9-DAF2-F384-72D179AE03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1008"/>
              <a:ext cx="384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94" name="Rectangle 62">
              <a:extLst>
                <a:ext uri="{FF2B5EF4-FFF2-40B4-BE49-F238E27FC236}">
                  <a16:creationId xmlns:a16="http://schemas.microsoft.com/office/drawing/2014/main" id="{2EC56993-1C88-B5A6-B9E6-2B874C997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6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e</a:t>
              </a:r>
              <a:r>
                <a:rPr lang="en-GB" altLang="en-US" sz="2400" b="1" baseline="30000">
                  <a:solidFill>
                    <a:srgbClr val="ED181E"/>
                  </a:solidFill>
                  <a:latin typeface="Times New Roman" panose="02020603050405020304" pitchFamily="18" charset="0"/>
                </a:rPr>
                <a:t>-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83" grpId="0" autoUpdateAnimBg="0"/>
      <p:bldP spid="18484" grpId="0" autoUpdateAnimBg="0"/>
      <p:bldP spid="18485" grpId="0" autoUpdateAnimBg="0"/>
      <p:bldP spid="1848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9796FE1-F47F-B3FD-BDC9-416FA7753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The purpose of the “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ion bridge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” (“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salt bridge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”) is to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complete the circuit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9459" name="Group 3">
            <a:extLst>
              <a:ext uri="{FF2B5EF4-FFF2-40B4-BE49-F238E27FC236}">
                <a16:creationId xmlns:a16="http://schemas.microsoft.com/office/drawing/2014/main" id="{7BAC04C9-F2B1-14C5-8D78-DACDF0AE9A67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066800"/>
            <a:ext cx="6858000" cy="3581400"/>
            <a:chOff x="624" y="816"/>
            <a:chExt cx="4320" cy="2256"/>
          </a:xfrm>
        </p:grpSpPr>
        <p:sp>
          <p:nvSpPr>
            <p:cNvPr id="19460" name="Rectangle 4">
              <a:extLst>
                <a:ext uri="{FF2B5EF4-FFF2-40B4-BE49-F238E27FC236}">
                  <a16:creationId xmlns:a16="http://schemas.microsoft.com/office/drawing/2014/main" id="{2EAD5D15-3198-9AB3-986D-F6C46AA98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52"/>
              <a:ext cx="1776" cy="720"/>
            </a:xfrm>
            <a:prstGeom prst="rect">
              <a:avLst/>
            </a:prstGeom>
            <a:solidFill>
              <a:srgbClr val="15F4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1" name="Line 5">
              <a:extLst>
                <a:ext uri="{FF2B5EF4-FFF2-40B4-BE49-F238E27FC236}">
                  <a16:creationId xmlns:a16="http://schemas.microsoft.com/office/drawing/2014/main" id="{37F74B4C-0073-0AFE-DF5A-8F3DA2A563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584"/>
              <a:ext cx="0" cy="1248"/>
            </a:xfrm>
            <a:prstGeom prst="line">
              <a:avLst/>
            </a:prstGeom>
            <a:noFill/>
            <a:ln w="381000">
              <a:solidFill>
                <a:srgbClr val="FF5B0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2" name="Oval 6">
              <a:extLst>
                <a:ext uri="{FF2B5EF4-FFF2-40B4-BE49-F238E27FC236}">
                  <a16:creationId xmlns:a16="http://schemas.microsoft.com/office/drawing/2014/main" id="{97F4FE8B-5BA9-E8E5-B9E1-137D31D5D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816"/>
              <a:ext cx="57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5400"/>
                <a:t>A</a:t>
              </a:r>
              <a:endParaRPr lang="en-GB" altLang="en-US"/>
            </a:p>
          </p:txBody>
        </p:sp>
        <p:sp>
          <p:nvSpPr>
            <p:cNvPr id="19463" name="Line 7">
              <a:extLst>
                <a:ext uri="{FF2B5EF4-FFF2-40B4-BE49-F238E27FC236}">
                  <a16:creationId xmlns:a16="http://schemas.microsoft.com/office/drawing/2014/main" id="{53AC242C-D8F3-FC04-01C7-36D736043E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4" name="Line 8">
              <a:extLst>
                <a:ext uri="{FF2B5EF4-FFF2-40B4-BE49-F238E27FC236}">
                  <a16:creationId xmlns:a16="http://schemas.microsoft.com/office/drawing/2014/main" id="{457835D1-7771-5B74-419A-7FDFF48273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Line 9">
              <a:extLst>
                <a:ext uri="{FF2B5EF4-FFF2-40B4-BE49-F238E27FC236}">
                  <a16:creationId xmlns:a16="http://schemas.microsoft.com/office/drawing/2014/main" id="{8C7B9A37-4D8D-9EB6-7654-EEDBD10736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4" y="3072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6" name="Rectangle 10">
              <a:extLst>
                <a:ext uri="{FF2B5EF4-FFF2-40B4-BE49-F238E27FC236}">
                  <a16:creationId xmlns:a16="http://schemas.microsoft.com/office/drawing/2014/main" id="{A8A3B06E-C044-C257-1CD1-352DB8D3C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352"/>
              <a:ext cx="177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7" name="Line 11">
              <a:extLst>
                <a:ext uri="{FF2B5EF4-FFF2-40B4-BE49-F238E27FC236}">
                  <a16:creationId xmlns:a16="http://schemas.microsoft.com/office/drawing/2014/main" id="{7E7EEDA5-9F7B-E8F5-CB76-4D5E72FCCC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8" name="Line 12">
              <a:extLst>
                <a:ext uri="{FF2B5EF4-FFF2-40B4-BE49-F238E27FC236}">
                  <a16:creationId xmlns:a16="http://schemas.microsoft.com/office/drawing/2014/main" id="{B78FD70B-AC64-4ACB-01C3-463081CFFF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44" y="187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9" name="Line 13">
              <a:extLst>
                <a:ext uri="{FF2B5EF4-FFF2-40B4-BE49-F238E27FC236}">
                  <a16:creationId xmlns:a16="http://schemas.microsoft.com/office/drawing/2014/main" id="{D0B2155A-05DC-9005-E016-7D98C49B9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68" y="3072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0" name="Line 14">
              <a:extLst>
                <a:ext uri="{FF2B5EF4-FFF2-40B4-BE49-F238E27FC236}">
                  <a16:creationId xmlns:a16="http://schemas.microsoft.com/office/drawing/2014/main" id="{1815FD12-0076-B504-C243-088BC358CC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584"/>
              <a:ext cx="0" cy="1248"/>
            </a:xfrm>
            <a:prstGeom prst="line">
              <a:avLst/>
            </a:prstGeom>
            <a:noFill/>
            <a:ln w="3810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1" name="Freeform 15">
              <a:extLst>
                <a:ext uri="{FF2B5EF4-FFF2-40B4-BE49-F238E27FC236}">
                  <a16:creationId xmlns:a16="http://schemas.microsoft.com/office/drawing/2014/main" id="{1C019383-2BA7-836F-DF12-4E631BA57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8" y="1104"/>
              <a:ext cx="1008" cy="480"/>
            </a:xfrm>
            <a:custGeom>
              <a:avLst/>
              <a:gdLst>
                <a:gd name="T0" fmla="*/ 0 w 1008"/>
                <a:gd name="T1" fmla="*/ 480 h 480"/>
                <a:gd name="T2" fmla="*/ 48 w 1008"/>
                <a:gd name="T3" fmla="*/ 336 h 480"/>
                <a:gd name="T4" fmla="*/ 240 w 1008"/>
                <a:gd name="T5" fmla="*/ 192 h 480"/>
                <a:gd name="T6" fmla="*/ 432 w 1008"/>
                <a:gd name="T7" fmla="*/ 96 h 480"/>
                <a:gd name="T8" fmla="*/ 672 w 1008"/>
                <a:gd name="T9" fmla="*/ 48 h 480"/>
                <a:gd name="T10" fmla="*/ 1008 w 1008"/>
                <a:gd name="T11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8" h="480">
                  <a:moveTo>
                    <a:pt x="0" y="480"/>
                  </a:moveTo>
                  <a:cubicBezTo>
                    <a:pt x="4" y="432"/>
                    <a:pt x="8" y="384"/>
                    <a:pt x="48" y="336"/>
                  </a:cubicBezTo>
                  <a:cubicBezTo>
                    <a:pt x="88" y="288"/>
                    <a:pt x="176" y="232"/>
                    <a:pt x="240" y="192"/>
                  </a:cubicBezTo>
                  <a:cubicBezTo>
                    <a:pt x="304" y="152"/>
                    <a:pt x="360" y="120"/>
                    <a:pt x="432" y="96"/>
                  </a:cubicBezTo>
                  <a:cubicBezTo>
                    <a:pt x="504" y="72"/>
                    <a:pt x="576" y="64"/>
                    <a:pt x="672" y="48"/>
                  </a:cubicBezTo>
                  <a:cubicBezTo>
                    <a:pt x="768" y="32"/>
                    <a:pt x="952" y="8"/>
                    <a:pt x="100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2" name="Freeform 16">
              <a:extLst>
                <a:ext uri="{FF2B5EF4-FFF2-40B4-BE49-F238E27FC236}">
                  <a16:creationId xmlns:a16="http://schemas.microsoft.com/office/drawing/2014/main" id="{4E37B25F-46C5-D408-33AE-F2F51E25EC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2" y="1056"/>
              <a:ext cx="1008" cy="528"/>
            </a:xfrm>
            <a:custGeom>
              <a:avLst/>
              <a:gdLst>
                <a:gd name="T0" fmla="*/ 1008 w 1008"/>
                <a:gd name="T1" fmla="*/ 528 h 528"/>
                <a:gd name="T2" fmla="*/ 960 w 1008"/>
                <a:gd name="T3" fmla="*/ 384 h 528"/>
                <a:gd name="T4" fmla="*/ 816 w 1008"/>
                <a:gd name="T5" fmla="*/ 288 h 528"/>
                <a:gd name="T6" fmla="*/ 576 w 1008"/>
                <a:gd name="T7" fmla="*/ 192 h 528"/>
                <a:gd name="T8" fmla="*/ 336 w 1008"/>
                <a:gd name="T9" fmla="*/ 96 h 528"/>
                <a:gd name="T10" fmla="*/ 0 w 1008"/>
                <a:gd name="T11" fmla="*/ 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8" h="528">
                  <a:moveTo>
                    <a:pt x="1008" y="528"/>
                  </a:moveTo>
                  <a:cubicBezTo>
                    <a:pt x="1000" y="476"/>
                    <a:pt x="992" y="424"/>
                    <a:pt x="960" y="384"/>
                  </a:cubicBezTo>
                  <a:cubicBezTo>
                    <a:pt x="928" y="344"/>
                    <a:pt x="880" y="320"/>
                    <a:pt x="816" y="288"/>
                  </a:cubicBezTo>
                  <a:cubicBezTo>
                    <a:pt x="752" y="256"/>
                    <a:pt x="656" y="224"/>
                    <a:pt x="576" y="192"/>
                  </a:cubicBezTo>
                  <a:cubicBezTo>
                    <a:pt x="496" y="160"/>
                    <a:pt x="432" y="128"/>
                    <a:pt x="336" y="96"/>
                  </a:cubicBezTo>
                  <a:cubicBezTo>
                    <a:pt x="240" y="64"/>
                    <a:pt x="120" y="32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9473" name="Group 17">
              <a:extLst>
                <a:ext uri="{FF2B5EF4-FFF2-40B4-BE49-F238E27FC236}">
                  <a16:creationId xmlns:a16="http://schemas.microsoft.com/office/drawing/2014/main" id="{1724DC5B-7518-7803-CE62-40D3146F07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728"/>
              <a:ext cx="1296" cy="1200"/>
              <a:chOff x="2112" y="1488"/>
              <a:chExt cx="1296" cy="1200"/>
            </a:xfrm>
          </p:grpSpPr>
          <p:sp>
            <p:nvSpPr>
              <p:cNvPr id="19474" name="Line 18">
                <a:extLst>
                  <a:ext uri="{FF2B5EF4-FFF2-40B4-BE49-F238E27FC236}">
                    <a16:creationId xmlns:a16="http://schemas.microsoft.com/office/drawing/2014/main" id="{32D6EC4F-BD5B-93B2-BD34-B80E72DA3F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12" y="1488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5" name="Line 19">
                <a:extLst>
                  <a:ext uri="{FF2B5EF4-FFF2-40B4-BE49-F238E27FC236}">
                    <a16:creationId xmlns:a16="http://schemas.microsoft.com/office/drawing/2014/main" id="{3E445217-DD23-338E-6AC1-223BE37F4B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408" y="1488"/>
                <a:ext cx="0" cy="1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6" name="Line 20">
                <a:extLst>
                  <a:ext uri="{FF2B5EF4-FFF2-40B4-BE49-F238E27FC236}">
                    <a16:creationId xmlns:a16="http://schemas.microsoft.com/office/drawing/2014/main" id="{0E8EB0BE-FF90-02C9-FD1F-915B49361D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12" y="1584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7" name="Line 21">
                <a:extLst>
                  <a:ext uri="{FF2B5EF4-FFF2-40B4-BE49-F238E27FC236}">
                    <a16:creationId xmlns:a16="http://schemas.microsoft.com/office/drawing/2014/main" id="{ED6CD784-39AF-4D65-553A-81748DA32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208" y="1584"/>
                <a:ext cx="0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8" name="Line 22">
                <a:extLst>
                  <a:ext uri="{FF2B5EF4-FFF2-40B4-BE49-F238E27FC236}">
                    <a16:creationId xmlns:a16="http://schemas.microsoft.com/office/drawing/2014/main" id="{1BADEB73-360F-2CED-30AC-2F5C9F78A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12" y="1488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79" name="Line 23">
                <a:extLst>
                  <a:ext uri="{FF2B5EF4-FFF2-40B4-BE49-F238E27FC236}">
                    <a16:creationId xmlns:a16="http://schemas.microsoft.com/office/drawing/2014/main" id="{2CB59DFF-6434-5766-9C34-DC21F7134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584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19480" name="Group 24">
            <a:extLst>
              <a:ext uri="{FF2B5EF4-FFF2-40B4-BE49-F238E27FC236}">
                <a16:creationId xmlns:a16="http://schemas.microsoft.com/office/drawing/2014/main" id="{015FB9E0-17A6-D730-117B-12F12D9A843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752600"/>
            <a:ext cx="1600200" cy="914400"/>
            <a:chOff x="336" y="1104"/>
            <a:chExt cx="1008" cy="576"/>
          </a:xfrm>
        </p:grpSpPr>
        <p:sp>
          <p:nvSpPr>
            <p:cNvPr id="19481" name="Rectangle 25">
              <a:extLst>
                <a:ext uri="{FF2B5EF4-FFF2-40B4-BE49-F238E27FC236}">
                  <a16:creationId xmlns:a16="http://schemas.microsoft.com/office/drawing/2014/main" id="{79AE9EDC-3A58-ED90-768A-DE6F7BDBF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104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Copper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2" name="Line 26">
              <a:extLst>
                <a:ext uri="{FF2B5EF4-FFF2-40B4-BE49-F238E27FC236}">
                  <a16:creationId xmlns:a16="http://schemas.microsoft.com/office/drawing/2014/main" id="{CBEEED08-C16A-EBAA-4CAC-8A2A1673E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1344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483" name="Group 27">
            <a:extLst>
              <a:ext uri="{FF2B5EF4-FFF2-40B4-BE49-F238E27FC236}">
                <a16:creationId xmlns:a16="http://schemas.microsoft.com/office/drawing/2014/main" id="{B70E4595-EACD-8994-24E1-8471B62930D5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828800"/>
            <a:ext cx="1524000" cy="914400"/>
            <a:chOff x="4176" y="1152"/>
            <a:chExt cx="960" cy="576"/>
          </a:xfrm>
        </p:grpSpPr>
        <p:sp>
          <p:nvSpPr>
            <p:cNvPr id="19484" name="Rectangle 28">
              <a:extLst>
                <a:ext uri="{FF2B5EF4-FFF2-40B4-BE49-F238E27FC236}">
                  <a16:creationId xmlns:a16="http://schemas.microsoft.com/office/drawing/2014/main" id="{7DA4AF82-3D6E-6F5C-42B7-01277E18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152"/>
              <a:ext cx="57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Zinc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5" name="Line 29">
              <a:extLst>
                <a:ext uri="{FF2B5EF4-FFF2-40B4-BE49-F238E27FC236}">
                  <a16:creationId xmlns:a16="http://schemas.microsoft.com/office/drawing/2014/main" id="{CA741D6D-5724-6829-6226-07E9F1F3E7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76" y="1392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486" name="Group 30">
            <a:extLst>
              <a:ext uri="{FF2B5EF4-FFF2-40B4-BE49-F238E27FC236}">
                <a16:creationId xmlns:a16="http://schemas.microsoft.com/office/drawing/2014/main" id="{FBF1A2CF-8FA0-CFE6-89E3-91580D88C81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495800"/>
            <a:ext cx="3581400" cy="609600"/>
            <a:chOff x="432" y="2832"/>
            <a:chExt cx="2256" cy="384"/>
          </a:xfrm>
        </p:grpSpPr>
        <p:sp>
          <p:nvSpPr>
            <p:cNvPr id="19487" name="Rectangle 31">
              <a:extLst>
                <a:ext uri="{FF2B5EF4-FFF2-40B4-BE49-F238E27FC236}">
                  <a16:creationId xmlns:a16="http://schemas.microsoft.com/office/drawing/2014/main" id="{F9235FC7-AFD4-0FEE-F74E-CA0EEF791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928"/>
              <a:ext cx="2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Copper sulphate solution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88" name="Line 32">
              <a:extLst>
                <a:ext uri="{FF2B5EF4-FFF2-40B4-BE49-F238E27FC236}">
                  <a16:creationId xmlns:a16="http://schemas.microsoft.com/office/drawing/2014/main" id="{EAA4545E-4BCB-C7A9-B37A-646B03486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832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9489" name="Group 33">
            <a:extLst>
              <a:ext uri="{FF2B5EF4-FFF2-40B4-BE49-F238E27FC236}">
                <a16:creationId xmlns:a16="http://schemas.microsoft.com/office/drawing/2014/main" id="{ED464806-7FD1-E16F-5AAD-885D6D24C098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495800"/>
            <a:ext cx="3124200" cy="609600"/>
            <a:chOff x="3168" y="2832"/>
            <a:chExt cx="1968" cy="384"/>
          </a:xfrm>
        </p:grpSpPr>
        <p:sp>
          <p:nvSpPr>
            <p:cNvPr id="19490" name="Rectangle 34">
              <a:extLst>
                <a:ext uri="{FF2B5EF4-FFF2-40B4-BE49-F238E27FC236}">
                  <a16:creationId xmlns:a16="http://schemas.microsoft.com/office/drawing/2014/main" id="{D27D6E29-3CBA-84AA-6503-E9C7F389D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928"/>
              <a:ext cx="19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Zinc chloride solution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9491" name="Line 35">
              <a:extLst>
                <a:ext uri="{FF2B5EF4-FFF2-40B4-BE49-F238E27FC236}">
                  <a16:creationId xmlns:a16="http://schemas.microsoft.com/office/drawing/2014/main" id="{D6EF7865-FEA6-7B3C-2CF0-A70863E3BA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0" y="283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9492" name="Rectangle 36">
            <a:extLst>
              <a:ext uri="{FF2B5EF4-FFF2-40B4-BE49-F238E27FC236}">
                <a16:creationId xmlns:a16="http://schemas.microsoft.com/office/drawing/2014/main" id="{228121BA-AF20-4FCA-059F-B046AE85A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10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through the ion bridge/salt bridge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494" name="Rectangle 38">
            <a:extLst>
              <a:ext uri="{FF2B5EF4-FFF2-40B4-BE49-F238E27FC236}">
                <a16:creationId xmlns:a16="http://schemas.microsoft.com/office/drawing/2014/main" id="{CF1278C4-6ABE-D2F3-1570-1EE7C61C4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3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	Ions</a:t>
            </a:r>
            <a:r>
              <a:rPr lang="en-GB" altLang="en-US" b="1">
                <a:latin typeface="Times New Roman" panose="02020603050405020304" pitchFamily="18" charset="0"/>
              </a:rPr>
              <a:t> flow through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solutions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and</a:t>
            </a:r>
          </a:p>
        </p:txBody>
      </p:sp>
      <p:sp>
        <p:nvSpPr>
          <p:cNvPr id="19495" name="Rectangle 39">
            <a:extLst>
              <a:ext uri="{FF2B5EF4-FFF2-40B4-BE49-F238E27FC236}">
                <a16:creationId xmlns:a16="http://schemas.microsoft.com/office/drawing/2014/main" id="{80552DAE-1AAD-B72E-F335-7F3DC56D4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057400"/>
            <a:ext cx="3048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b="1">
                <a:solidFill>
                  <a:srgbClr val="ED181E"/>
                </a:solidFill>
                <a:latin typeface="Times New Roman" panose="02020603050405020304" pitchFamily="18" charset="0"/>
              </a:rPr>
              <a:t>Ion bridge/salt bridge</a:t>
            </a:r>
            <a:endParaRPr lang="en-GB" alt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9496" name="Group 40">
            <a:extLst>
              <a:ext uri="{FF2B5EF4-FFF2-40B4-BE49-F238E27FC236}">
                <a16:creationId xmlns:a16="http://schemas.microsoft.com/office/drawing/2014/main" id="{58D705A9-D953-B78B-6341-176F21DBC66E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219200"/>
            <a:ext cx="609600" cy="533400"/>
            <a:chOff x="1728" y="768"/>
            <a:chExt cx="384" cy="336"/>
          </a:xfrm>
        </p:grpSpPr>
        <p:sp>
          <p:nvSpPr>
            <p:cNvPr id="19497" name="Line 41">
              <a:extLst>
                <a:ext uri="{FF2B5EF4-FFF2-40B4-BE49-F238E27FC236}">
                  <a16:creationId xmlns:a16="http://schemas.microsoft.com/office/drawing/2014/main" id="{9CE2542C-032F-D465-DAF8-0DCB2B8EBE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28" y="960"/>
              <a:ext cx="384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98" name="Rectangle 42">
              <a:extLst>
                <a:ext uri="{FF2B5EF4-FFF2-40B4-BE49-F238E27FC236}">
                  <a16:creationId xmlns:a16="http://schemas.microsoft.com/office/drawing/2014/main" id="{146E0AF9-EC8D-6A57-A05E-44EDE1618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768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e</a:t>
              </a:r>
              <a:r>
                <a:rPr lang="en-GB" altLang="en-US" sz="2400" b="1" baseline="30000">
                  <a:solidFill>
                    <a:srgbClr val="ED181E"/>
                  </a:solidFill>
                  <a:latin typeface="Times New Roman" panose="02020603050405020304" pitchFamily="18" charset="0"/>
                </a:rPr>
                <a:t>-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9499" name="Group 43">
            <a:extLst>
              <a:ext uri="{FF2B5EF4-FFF2-40B4-BE49-F238E27FC236}">
                <a16:creationId xmlns:a16="http://schemas.microsoft.com/office/drawing/2014/main" id="{FA8FAC4E-2AAE-9A9C-F0D4-10D84BCA63DD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371600"/>
            <a:ext cx="762000" cy="457200"/>
            <a:chOff x="3504" y="864"/>
            <a:chExt cx="480" cy="288"/>
          </a:xfrm>
        </p:grpSpPr>
        <p:sp>
          <p:nvSpPr>
            <p:cNvPr id="19500" name="Line 44">
              <a:extLst>
                <a:ext uri="{FF2B5EF4-FFF2-40B4-BE49-F238E27FC236}">
                  <a16:creationId xmlns:a16="http://schemas.microsoft.com/office/drawing/2014/main" id="{72E02488-FFE4-03ED-301D-621B782C89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4" y="1008"/>
              <a:ext cx="384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501" name="Rectangle 45">
              <a:extLst>
                <a:ext uri="{FF2B5EF4-FFF2-40B4-BE49-F238E27FC236}">
                  <a16:creationId xmlns:a16="http://schemas.microsoft.com/office/drawing/2014/main" id="{A967BE9D-081A-516A-0EDC-3E551D850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864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GB" altLang="en-US" sz="2400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e</a:t>
              </a:r>
              <a:r>
                <a:rPr lang="en-GB" altLang="en-US" sz="2400" b="1" baseline="30000">
                  <a:solidFill>
                    <a:srgbClr val="ED181E"/>
                  </a:solidFill>
                  <a:latin typeface="Times New Roman" panose="02020603050405020304" pitchFamily="18" charset="0"/>
                </a:rPr>
                <a:t>-</a:t>
              </a:r>
              <a:endPara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9502" name="Rectangle 46">
            <a:extLst>
              <a:ext uri="{FF2B5EF4-FFF2-40B4-BE49-F238E27FC236}">
                <a16:creationId xmlns:a16="http://schemas.microsoft.com/office/drawing/2014/main" id="{04CA1E80-E6F2-8689-378B-FE6EB5C3D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The movement of ions through the ion bridge completes the circuit.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92" grpId="0" autoUpdateAnimBg="0"/>
      <p:bldP spid="19494" grpId="0" autoUpdateAnimBg="0"/>
      <p:bldP spid="19495" grpId="0" autoUpdateAnimBg="0"/>
      <p:bldP spid="1950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BB2F45A-5E9D-A92C-E23D-66767133D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381000"/>
          </a:xfrm>
        </p:spPr>
        <p:txBody>
          <a:bodyPr/>
          <a:lstStyle/>
          <a:p>
            <a:r>
              <a:rPr lang="en-GB" altLang="en-US" sz="3600" b="1">
                <a:solidFill>
                  <a:srgbClr val="F8701B"/>
                </a:solidFill>
                <a:latin typeface="Times New Roman" panose="02020603050405020304" pitchFamily="18" charset="0"/>
              </a:rPr>
              <a:t>Cells/batteries compared to mains electricity.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3A8F761-3AD7-3E81-DA55-431375E71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Ease of transport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cells/batteries are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highly portable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/ mains electricity is not!</a:t>
            </a:r>
          </a:p>
          <a:p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Safety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cell/battery voltages/currents are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safer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than those of mains electricity.</a:t>
            </a:r>
          </a:p>
          <a:p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Costs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:  </a:t>
            </a: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cells/batteries are much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more expensive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Uses of finite resources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making cells/batteries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uses up more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finite resources than producing mains electricity.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52AC06E-6955-0FFB-587C-D36150900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15400" cy="129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Reactions of </a:t>
            </a:r>
            <a:r>
              <a:rPr lang="en-GB" altLang="en-US" sz="2800" b="1">
                <a:solidFill>
                  <a:srgbClr val="6C18B0"/>
                </a:solidFill>
                <a:latin typeface="Times New Roman" panose="02020603050405020304" pitchFamily="18" charset="0"/>
              </a:rPr>
              <a:t>metals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with dilute </a:t>
            </a:r>
            <a:r>
              <a:rPr lang="en-GB" altLang="en-US" sz="2800" b="1">
                <a:solidFill>
                  <a:srgbClr val="ED181E"/>
                </a:solidFill>
                <a:latin typeface="Times New Roman" panose="02020603050405020304" pitchFamily="18" charset="0"/>
              </a:rPr>
              <a:t>acids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can establish the position of hydrogen in an electrochemical series, e.g. Magnesium and hydrochloric acid 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E8233544-E69A-38B9-E6EB-40F2D554D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524000"/>
            <a:ext cx="1411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Start with</a:t>
            </a:r>
          </a:p>
          <a:p>
            <a:r>
              <a:rPr lang="en-GB" altLang="en-US"/>
              <a:t>Mg atoms</a:t>
            </a:r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7FCD7296-CCFB-9BD8-8292-1782804084A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286000"/>
            <a:ext cx="6257925" cy="579438"/>
            <a:chOff x="816" y="1440"/>
            <a:chExt cx="3942" cy="365"/>
          </a:xfrm>
        </p:grpSpPr>
        <p:sp>
          <p:nvSpPr>
            <p:cNvPr id="21509" name="Line 5">
              <a:extLst>
                <a:ext uri="{FF2B5EF4-FFF2-40B4-BE49-F238E27FC236}">
                  <a16:creationId xmlns:a16="http://schemas.microsoft.com/office/drawing/2014/main" id="{495D8C03-0A9D-8A43-CD09-9775D9C8C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6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0" name="Text Box 6">
              <a:extLst>
                <a:ext uri="{FF2B5EF4-FFF2-40B4-BE49-F238E27FC236}">
                  <a16:creationId xmlns:a16="http://schemas.microsoft.com/office/drawing/2014/main" id="{9650C108-7932-F953-EE86-5BC794014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39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Mg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 			Mg</a:t>
              </a:r>
            </a:p>
          </p:txBody>
        </p:sp>
      </p:grpSp>
      <p:grpSp>
        <p:nvGrpSpPr>
          <p:cNvPr id="21511" name="Group 7">
            <a:extLst>
              <a:ext uri="{FF2B5EF4-FFF2-40B4-BE49-F238E27FC236}">
                <a16:creationId xmlns:a16="http://schemas.microsoft.com/office/drawing/2014/main" id="{55082BFA-A48B-F314-2484-6253BBEE659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191000"/>
            <a:ext cx="6119813" cy="579438"/>
            <a:chOff x="864" y="2640"/>
            <a:chExt cx="3855" cy="365"/>
          </a:xfrm>
        </p:grpSpPr>
        <p:sp>
          <p:nvSpPr>
            <p:cNvPr id="21512" name="Line 8">
              <a:extLst>
                <a:ext uri="{FF2B5EF4-FFF2-40B4-BE49-F238E27FC236}">
                  <a16:creationId xmlns:a16="http://schemas.microsoft.com/office/drawing/2014/main" id="{91A6E5C0-259F-93E2-4F80-0A6DEC7F8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513" name="Text Box 9">
              <a:extLst>
                <a:ext uri="{FF2B5EF4-FFF2-40B4-BE49-F238E27FC236}">
                  <a16:creationId xmlns:a16="http://schemas.microsoft.com/office/drawing/2014/main" id="{F58BE9B4-7113-C054-54B2-7220F9688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3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2H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			H</a:t>
              </a:r>
              <a:r>
                <a:rPr lang="en-GB" altLang="en-US" sz="32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1514" name="Text Box 10">
            <a:extLst>
              <a:ext uri="{FF2B5EF4-FFF2-40B4-BE49-F238E27FC236}">
                <a16:creationId xmlns:a16="http://schemas.microsoft.com/office/drawing/2014/main" id="{30915CA1-7852-ABE2-5DC2-1DD6B6B20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800600"/>
            <a:ext cx="1714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End with</a:t>
            </a:r>
          </a:p>
          <a:p>
            <a:r>
              <a:rPr lang="en-GB" altLang="en-US"/>
              <a:t>H molecules</a:t>
            </a:r>
          </a:p>
        </p:txBody>
      </p:sp>
      <p:sp>
        <p:nvSpPr>
          <p:cNvPr id="21515" name="Line 11">
            <a:extLst>
              <a:ext uri="{FF2B5EF4-FFF2-40B4-BE49-F238E27FC236}">
                <a16:creationId xmlns:a16="http://schemas.microsoft.com/office/drawing/2014/main" id="{6E8E9FBE-0E1E-205A-11A0-9F18126077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1981200"/>
            <a:ext cx="3352800" cy="0"/>
          </a:xfrm>
          <a:prstGeom prst="line">
            <a:avLst/>
          </a:prstGeom>
          <a:noFill/>
          <a:ln w="76200">
            <a:solidFill>
              <a:srgbClr val="ED18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Text Box 12">
            <a:extLst>
              <a:ext uri="{FF2B5EF4-FFF2-40B4-BE49-F238E27FC236}">
                <a16:creationId xmlns:a16="http://schemas.microsoft.com/office/drawing/2014/main" id="{ABCDC8D4-6AE5-FAC5-5AD0-D69D8C017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371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Mg atoms lose electrons to form Mg ions</a:t>
            </a: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12789B80-2D51-E84A-2A3E-BF0FCEDF5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Electrons given to H ions</a:t>
            </a:r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B49C1798-1AD0-8D7F-CA07-917D43C915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105400"/>
            <a:ext cx="3352800" cy="0"/>
          </a:xfrm>
          <a:prstGeom prst="line">
            <a:avLst/>
          </a:prstGeom>
          <a:noFill/>
          <a:ln w="76200">
            <a:solidFill>
              <a:srgbClr val="ED18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696613E8-B940-47F6-D244-7F01A46C2F2B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914400" y="3581400"/>
            <a:ext cx="1524000" cy="0"/>
          </a:xfrm>
          <a:prstGeom prst="line">
            <a:avLst/>
          </a:prstGeom>
          <a:noFill/>
          <a:ln w="76200">
            <a:solidFill>
              <a:srgbClr val="ED181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83F2C26E-CAF8-16FD-F3F8-4D194DFD4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181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H ions gain electrons to form H atoms</a:t>
            </a:r>
          </a:p>
        </p:txBody>
      </p:sp>
      <p:sp>
        <p:nvSpPr>
          <p:cNvPr id="21521" name="Rectangle 17">
            <a:extLst>
              <a:ext uri="{FF2B5EF4-FFF2-40B4-BE49-F238E27FC236}">
                <a16:creationId xmlns:a16="http://schemas.microsoft.com/office/drawing/2014/main" id="{0E40C659-4CA5-01E1-678F-75D3D8011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15000"/>
            <a:ext cx="891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	Metals </a:t>
            </a:r>
            <a:r>
              <a:rPr lang="en-GB" altLang="en-US" sz="2400" b="1">
                <a:solidFill>
                  <a:srgbClr val="6C18B0"/>
                </a:solidFill>
                <a:latin typeface="Times New Roman" panose="02020603050405020304" pitchFamily="18" charset="0"/>
              </a:rPr>
              <a:t>above</a:t>
            </a:r>
            <a:r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hydrogen in the electrochemical series </a:t>
            </a:r>
            <a:r>
              <a:rPr lang="en-GB" altLang="en-US" sz="2400" b="1">
                <a:solidFill>
                  <a:srgbClr val="6C18B0"/>
                </a:solidFill>
                <a:latin typeface="Times New Roman" panose="02020603050405020304" pitchFamily="18" charset="0"/>
              </a:rPr>
              <a:t>react with dilute acids</a:t>
            </a:r>
            <a:r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to produce hydrogen gas. Metals </a:t>
            </a:r>
            <a:r>
              <a:rPr lang="en-GB" altLang="en-US" sz="2400" b="1">
                <a:solidFill>
                  <a:srgbClr val="ED181E"/>
                </a:solidFill>
                <a:latin typeface="Times New Roman" panose="02020603050405020304" pitchFamily="18" charset="0"/>
              </a:rPr>
              <a:t>below</a:t>
            </a:r>
            <a:r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hydrogen </a:t>
            </a:r>
            <a:r>
              <a:rPr lang="en-GB" altLang="en-US" sz="2400" b="1">
                <a:solidFill>
                  <a:srgbClr val="ED181E"/>
                </a:solidFill>
                <a:latin typeface="Times New Roman" panose="02020603050405020304" pitchFamily="18" charset="0"/>
              </a:rPr>
              <a:t>do not react</a:t>
            </a:r>
            <a:r>
              <a:rPr lang="en-GB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with dilute acids.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7" grpId="0" autoUpdateAnimBg="0"/>
      <p:bldP spid="21514" grpId="0" autoUpdateAnimBg="0"/>
      <p:bldP spid="21516" grpId="0" autoUpdateAnimBg="0"/>
      <p:bldP spid="21517" grpId="0" autoUpdateAnimBg="0"/>
      <p:bldP spid="21520" grpId="0" autoUpdateAnimBg="0"/>
      <p:bldP spid="2152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F13AB2A-1C56-738B-2A0E-23C1A40B0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The </a:t>
            </a:r>
            <a:r>
              <a:rPr lang="en-GB" altLang="en-US" sz="2800" b="1">
                <a:solidFill>
                  <a:srgbClr val="6C18B0"/>
                </a:solidFill>
                <a:latin typeface="Times New Roman" panose="02020603050405020304" pitchFamily="18" charset="0"/>
              </a:rPr>
              <a:t>ion-electron equations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(page 7 in data booklet) can be re-written to show each step in the reaction:</a:t>
            </a:r>
          </a:p>
        </p:txBody>
      </p:sp>
      <p:grpSp>
        <p:nvGrpSpPr>
          <p:cNvPr id="22531" name="Group 3">
            <a:extLst>
              <a:ext uri="{FF2B5EF4-FFF2-40B4-BE49-F238E27FC236}">
                <a16:creationId xmlns:a16="http://schemas.microsoft.com/office/drawing/2014/main" id="{76C65C9D-3A7B-C150-F115-EF2F245AF96E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905000"/>
            <a:ext cx="6054725" cy="579438"/>
            <a:chOff x="864" y="1440"/>
            <a:chExt cx="3814" cy="365"/>
          </a:xfrm>
        </p:grpSpPr>
        <p:sp>
          <p:nvSpPr>
            <p:cNvPr id="22532" name="Line 4">
              <a:extLst>
                <a:ext uri="{FF2B5EF4-FFF2-40B4-BE49-F238E27FC236}">
                  <a16:creationId xmlns:a16="http://schemas.microsoft.com/office/drawing/2014/main" id="{479B3D8E-E7A8-9327-7360-5276730ECA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6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3" name="Text Box 5">
              <a:extLst>
                <a:ext uri="{FF2B5EF4-FFF2-40B4-BE49-F238E27FC236}">
                  <a16:creationId xmlns:a16="http://schemas.microsoft.com/office/drawing/2014/main" id="{D9B70DBE-9ADA-FC40-03A5-D1EF15F0BA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440"/>
              <a:ext cx="38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Mg			Mg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</a:t>
              </a:r>
            </a:p>
          </p:txBody>
        </p:sp>
      </p:grp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26CD4D55-D13E-D045-2379-A071C075A9B9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124200"/>
            <a:ext cx="6119813" cy="579438"/>
            <a:chOff x="864" y="2640"/>
            <a:chExt cx="3855" cy="365"/>
          </a:xfrm>
        </p:grpSpPr>
        <p:sp>
          <p:nvSpPr>
            <p:cNvPr id="22535" name="Line 7">
              <a:extLst>
                <a:ext uri="{FF2B5EF4-FFF2-40B4-BE49-F238E27FC236}">
                  <a16:creationId xmlns:a16="http://schemas.microsoft.com/office/drawing/2014/main" id="{40709DC5-A36F-45A2-1B96-8EA0EB83A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6" name="Text Box 8">
              <a:extLst>
                <a:ext uri="{FF2B5EF4-FFF2-40B4-BE49-F238E27FC236}">
                  <a16:creationId xmlns:a16="http://schemas.microsoft.com/office/drawing/2014/main" id="{9D03B667-AD2D-9D84-E487-70C3662B3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640"/>
              <a:ext cx="385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2H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			H</a:t>
              </a:r>
              <a:r>
                <a:rPr lang="en-GB" altLang="en-US" sz="3200" b="1" baseline="-25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37" name="Group 9">
            <a:extLst>
              <a:ext uri="{FF2B5EF4-FFF2-40B4-BE49-F238E27FC236}">
                <a16:creationId xmlns:a16="http://schemas.microsoft.com/office/drawing/2014/main" id="{4887B4B6-196D-108E-99C5-BE6E811341CC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1916113"/>
            <a:ext cx="6257925" cy="579437"/>
            <a:chOff x="816" y="1440"/>
            <a:chExt cx="3942" cy="365"/>
          </a:xfrm>
        </p:grpSpPr>
        <p:sp>
          <p:nvSpPr>
            <p:cNvPr id="22538" name="Line 10">
              <a:extLst>
                <a:ext uri="{FF2B5EF4-FFF2-40B4-BE49-F238E27FC236}">
                  <a16:creationId xmlns:a16="http://schemas.microsoft.com/office/drawing/2014/main" id="{F7DAA4BC-3BE3-85BA-27D6-45DBC332F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1632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9" name="Text Box 11">
              <a:extLst>
                <a:ext uri="{FF2B5EF4-FFF2-40B4-BE49-F238E27FC236}">
                  <a16:creationId xmlns:a16="http://schemas.microsoft.com/office/drawing/2014/main" id="{87707EE3-0E90-882B-3184-C0E779116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394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Mg</a:t>
              </a:r>
              <a:r>
                <a:rPr lang="en-GB" altLang="en-US" sz="3200" b="1" baseline="30000">
                  <a:solidFill>
                    <a:srgbClr val="000000"/>
                  </a:solidFill>
                  <a:latin typeface="Times New Roman" panose="02020603050405020304" pitchFamily="18" charset="0"/>
                </a:rPr>
                <a:t>2+</a:t>
              </a:r>
              <a:r>
                <a:rPr lang="en-GB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		+	2e 			Mg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5BA998D-C537-7A85-217A-CB088F1A8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en-GB" altLang="en-US" sz="3200" b="1">
                <a:latin typeface="Times New Roman" panose="02020603050405020304" pitchFamily="18" charset="0"/>
              </a:rPr>
              <a:t>Oxidation and Reduction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B84BE96-0CFD-C7FD-CE2E-92D4F3153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2971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	             </a:t>
            </a:r>
            <a:r>
              <a:rPr lang="en-GB" altLang="en-US" b="1">
                <a:solidFill>
                  <a:srgbClr val="F8701B"/>
                </a:solidFill>
                <a:latin typeface="Times New Roman" panose="02020603050405020304" pitchFamily="18" charset="0"/>
              </a:rPr>
              <a:t>O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L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GB" altLang="en-US" b="1">
                <a:solidFill>
                  <a:srgbClr val="1822CD"/>
                </a:solidFill>
                <a:latin typeface="Times New Roman" panose="02020603050405020304" pitchFamily="18" charset="0"/>
              </a:rPr>
              <a:t>G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GB" altLang="en-US" b="1">
                <a:solidFill>
                  <a:srgbClr val="F8701B"/>
                </a:solidFill>
                <a:latin typeface="Times New Roman" panose="02020603050405020304" pitchFamily="18" charset="0"/>
              </a:rPr>
              <a:t>oxidation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loss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reduction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is </a:t>
            </a:r>
            <a:r>
              <a:rPr lang="en-GB" altLang="en-US" b="1">
                <a:solidFill>
                  <a:srgbClr val="1822CD"/>
                </a:solidFill>
                <a:latin typeface="Times New Roman" panose="02020603050405020304" pitchFamily="18" charset="0"/>
              </a:rPr>
              <a:t>gain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	         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OF ELECTRONS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1000">
              <a:solidFill>
                <a:srgbClr val="000000"/>
              </a:solidFill>
            </a:endParaRP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F6378AFB-7AFD-E7EB-4D3A-DF7623AB04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1219200"/>
            <a:ext cx="990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C38B0C90-34BE-0466-2CA7-DDA961B49D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200" y="1219200"/>
            <a:ext cx="304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21DC35AE-CF7D-1C80-43EF-339468D5BB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2192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C27F5D3A-25B5-28B5-DE44-FAE2547EA1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219200"/>
            <a:ext cx="1524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1852CDAB-37B6-217E-62F7-915464F1A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1219200"/>
            <a:ext cx="990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DD2BD3CE-F910-119B-7D68-32FD20EAD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1219200"/>
            <a:ext cx="1447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7EE681AD-61E1-56B6-89AD-4D7C8E81F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62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Oxidation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is a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loss of electrons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by a reactant in any reaction.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DD2B7F4A-01AB-F44F-AF66-620F5DAF1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81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b="1">
                <a:solidFill>
                  <a:srgbClr val="1822CD"/>
                </a:solidFill>
                <a:latin typeface="Times New Roman" panose="02020603050405020304" pitchFamily="18" charset="0"/>
              </a:rPr>
              <a:t>Reduction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is a </a:t>
            </a:r>
            <a:r>
              <a:rPr lang="en-GB" altLang="en-US" b="1">
                <a:solidFill>
                  <a:srgbClr val="1822CD"/>
                </a:solidFill>
                <a:latin typeface="Times New Roman" panose="02020603050405020304" pitchFamily="18" charset="0"/>
              </a:rPr>
              <a:t>gain of electrons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by a reactant in any reaction.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  <p:bldP spid="23562" grpId="0" build="p" autoUpdateAnimBg="0"/>
      <p:bldP spid="235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798774E-76B0-CE5C-1331-AAAA4A4F7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en-GB" altLang="en-US" sz="3200" b="1">
                <a:latin typeface="Times New Roman" panose="02020603050405020304" pitchFamily="18" charset="0"/>
              </a:rPr>
              <a:t>Oxidation and Reduction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7ACC96C-65A6-80C6-F344-2C31C585D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23622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	             		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RED</a:t>
            </a:r>
            <a:r>
              <a:rPr lang="en-GB" altLang="en-US" b="1">
                <a:solidFill>
                  <a:srgbClr val="FA911A"/>
                </a:solidFill>
                <a:latin typeface="Times New Roman" panose="02020603050405020304" pitchFamily="18" charset="0"/>
              </a:rPr>
              <a:t>OX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    	 	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reduction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		</a:t>
            </a:r>
            <a:r>
              <a:rPr lang="en-GB" altLang="en-US" b="1">
                <a:solidFill>
                  <a:srgbClr val="F8701B"/>
                </a:solidFill>
                <a:latin typeface="Times New Roman" panose="02020603050405020304" pitchFamily="18" charset="0"/>
              </a:rPr>
              <a:t>oxidation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	</a:t>
            </a:r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82A3EFD3-9DA8-815D-E1D2-365455C5DC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286000"/>
            <a:ext cx="11430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5" name="Line 9">
            <a:extLst>
              <a:ext uri="{FF2B5EF4-FFF2-40B4-BE49-F238E27FC236}">
                <a16:creationId xmlns:a16="http://schemas.microsoft.com/office/drawing/2014/main" id="{95F68031-7472-25B4-4444-8E4EA0007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2286000"/>
            <a:ext cx="1447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Rectangle 10">
            <a:extLst>
              <a:ext uri="{FF2B5EF4-FFF2-40B4-BE49-F238E27FC236}">
                <a16:creationId xmlns:a16="http://schemas.microsoft.com/office/drawing/2014/main" id="{FA3CE780-D3DD-4959-882C-B4B87C964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58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In a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redox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 reaction, reduction and oxidation go on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together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4588" name="Rectangle 12">
            <a:extLst>
              <a:ext uri="{FF2B5EF4-FFF2-40B4-BE49-F238E27FC236}">
                <a16:creationId xmlns:a16="http://schemas.microsoft.com/office/drawing/2014/main" id="{36204405-C50D-4289-6672-A592AFEE1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95800"/>
            <a:ext cx="9144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metal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element reacting to form a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compound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is an example of </a:t>
            </a:r>
            <a:r>
              <a:rPr lang="en-GB" altLang="en-US" b="1">
                <a:solidFill>
                  <a:srgbClr val="F8701B"/>
                </a:solidFill>
                <a:latin typeface="Times New Roman" panose="02020603050405020304" pitchFamily="18" charset="0"/>
              </a:rPr>
              <a:t>oxidation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compound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reacting to form a </a:t>
            </a:r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metal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element is an example of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reduction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  <p:bldP spid="24586" grpId="0" build="p" autoUpdateAnimBg="0"/>
      <p:bldP spid="245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2C0516A-6FEA-C4EC-7AAA-376D88FDC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6300" y="304800"/>
            <a:ext cx="7391400" cy="685800"/>
          </a:xfrm>
        </p:spPr>
        <p:txBody>
          <a:bodyPr/>
          <a:lstStyle/>
          <a:p>
            <a:r>
              <a:rPr lang="en-GB" altLang="en-US" b="1">
                <a:solidFill>
                  <a:srgbClr val="ED181E"/>
                </a:solidFill>
                <a:latin typeface="Times New Roman" panose="02020603050405020304" pitchFamily="18" charset="0"/>
              </a:rPr>
              <a:t>Dry Cells</a:t>
            </a:r>
            <a:endParaRPr lang="en-GB" altLang="en-US" b="1">
              <a:latin typeface="Times New Roman" panose="02020603050405020304" pitchFamily="18" charset="0"/>
            </a:endParaRP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15F3A4A5-FEEF-83E0-416F-12533FC74B10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1371600"/>
            <a:ext cx="3810000" cy="2847975"/>
          </a:xfrm>
          <a:noFill/>
          <a:ln/>
        </p:spPr>
      </p:pic>
      <p:sp>
        <p:nvSpPr>
          <p:cNvPr id="4102" name="Rectangle 6">
            <a:extLst>
              <a:ext uri="{FF2B5EF4-FFF2-40B4-BE49-F238E27FC236}">
                <a16:creationId xmlns:a16="http://schemas.microsoft.com/office/drawing/2014/main" id="{D367A33B-42B8-0C4B-5859-BC8781852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195388"/>
            <a:ext cx="1865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1822CD"/>
                </a:solidFill>
                <a:latin typeface="Times New Roman" panose="02020603050405020304" pitchFamily="18" charset="0"/>
              </a:rPr>
              <a:t>metal cap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A6313EAC-F127-FE41-257E-F500BB270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28788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altLang="en-US" sz="3200" b="1">
                <a:solidFill>
                  <a:srgbClr val="6C18B0"/>
                </a:solidFill>
                <a:latin typeface="Times New Roman" panose="02020603050405020304" pitchFamily="18" charset="0"/>
              </a:rPr>
              <a:t>zinc case</a:t>
            </a:r>
            <a:endParaRPr lang="en-GB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id="{F53F5B02-CD3E-0884-8F76-3331F7205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033588"/>
            <a:ext cx="2216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ED181E"/>
                </a:solidFill>
                <a:latin typeface="Times New Roman" panose="02020603050405020304" pitchFamily="18" charset="0"/>
              </a:rPr>
              <a:t>carbon rod </a:t>
            </a:r>
          </a:p>
          <a:p>
            <a:r>
              <a:rPr lang="en-GB" altLang="en-US" sz="3200" b="1">
                <a:solidFill>
                  <a:srgbClr val="ED181E"/>
                </a:solidFill>
                <a:latin typeface="Times New Roman" panose="02020603050405020304" pitchFamily="18" charset="0"/>
              </a:rPr>
              <a:t>(graphite)</a:t>
            </a:r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A5B7934A-1CDA-0816-6B0D-334A1C4EE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100388"/>
            <a:ext cx="228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ammonium chloride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219522EF-4095-0FB0-0102-97D15786A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chemeClr val="folHlink"/>
                </a:solidFill>
              </a:rPr>
              <a:t>The ammonium chloride in the cell is an example of an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935938F6-FE8F-EB88-7A34-6845D76BF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8800"/>
            <a:ext cx="891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chemeClr val="folHlink"/>
                </a:solidFill>
              </a:rPr>
              <a:t>The purpose of the </a:t>
            </a:r>
            <a:r>
              <a:rPr lang="en-GB" altLang="en-US" sz="3200" b="1">
                <a:solidFill>
                  <a:srgbClr val="EF1F1D"/>
                </a:solidFill>
              </a:rPr>
              <a:t>electrolyte</a:t>
            </a:r>
            <a:r>
              <a:rPr lang="en-GB" altLang="en-US" sz="3200" b="1">
                <a:solidFill>
                  <a:schemeClr val="folHlink"/>
                </a:solidFill>
              </a:rPr>
              <a:t> is to</a:t>
            </a:r>
          </a:p>
        </p:txBody>
      </p:sp>
      <p:sp>
        <p:nvSpPr>
          <p:cNvPr id="4127" name="Text Box 31">
            <a:extLst>
              <a:ext uri="{FF2B5EF4-FFF2-40B4-BE49-F238E27FC236}">
                <a16:creationId xmlns:a16="http://schemas.microsoft.com/office/drawing/2014/main" id="{70D8B6EA-981C-842A-3FF7-FE658122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488" y="4911725"/>
            <a:ext cx="209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EF1F1D"/>
                </a:solidFill>
              </a:rPr>
              <a:t>electrolyte</a:t>
            </a:r>
            <a:r>
              <a:rPr lang="en-GB" altLang="en-US" sz="3200" b="1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4128" name="Text Box 32">
            <a:extLst>
              <a:ext uri="{FF2B5EF4-FFF2-40B4-BE49-F238E27FC236}">
                <a16:creationId xmlns:a16="http://schemas.microsoft.com/office/drawing/2014/main" id="{8DBEE2D8-447C-D52A-A949-41B43BDEA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3716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EF1F1D"/>
                </a:solidFill>
              </a:rPr>
              <a:t>complete the circuit</a:t>
            </a:r>
            <a:r>
              <a:rPr lang="en-GB" altLang="en-US" sz="3200" b="1">
                <a:solidFill>
                  <a:schemeClr val="folHlink"/>
                </a:solidFill>
              </a:rPr>
              <a:t>.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2" grpId="0" autoUpdateAnimBg="0"/>
      <p:bldP spid="4105" grpId="0" autoUpdateAnimBg="0"/>
      <p:bldP spid="4117" grpId="0" autoUpdateAnimBg="0"/>
      <p:bldP spid="4124" grpId="0" autoUpdateAnimBg="0"/>
      <p:bldP spid="4125" grpId="0" autoUpdateAnimBg="0"/>
      <p:bldP spid="4126" grpId="0" autoUpdateAnimBg="0"/>
      <p:bldP spid="4127" grpId="0" autoUpdateAnimBg="0"/>
      <p:bldP spid="41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>
            <a:extLst>
              <a:ext uri="{FF2B5EF4-FFF2-40B4-BE49-F238E27FC236}">
                <a16:creationId xmlns:a16="http://schemas.microsoft.com/office/drawing/2014/main" id="{8C857296-D8A2-20C9-EAE2-5195334E6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Oxidation and reduction in complex ion-electron equations (page 7 in data booklet),</a:t>
            </a:r>
          </a:p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e.g. as written in data booklet </a:t>
            </a:r>
          </a:p>
          <a:p>
            <a:pPr eaLnBrk="1" hangingPunct="1">
              <a:buFontTx/>
              <a:buNone/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SO</a:t>
            </a:r>
            <a:r>
              <a:rPr lang="en-GB" altLang="en-US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GB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2-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(aq) + 2H</a:t>
            </a:r>
            <a:r>
              <a:rPr lang="en-GB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(aq) + 2e  	 --&gt;    SO</a:t>
            </a:r>
            <a:r>
              <a:rPr lang="en-GB" altLang="en-US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GB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2-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(aq) +  H</a:t>
            </a:r>
            <a:r>
              <a:rPr lang="en-GB" altLang="en-US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O(l)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this shows </a:t>
            </a:r>
            <a:r>
              <a:rPr lang="en-GB" altLang="en-US" b="1">
                <a:solidFill>
                  <a:srgbClr val="6C18B0"/>
                </a:solidFill>
                <a:latin typeface="Times New Roman" panose="02020603050405020304" pitchFamily="18" charset="0"/>
              </a:rPr>
              <a:t>reduction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(electrons on the reactant side of the arrow).	</a:t>
            </a:r>
          </a:p>
          <a:p>
            <a:pPr eaLnBrk="1" hangingPunct="1">
              <a:buFontTx/>
              <a:buNone/>
            </a:pP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	Reversing this ion-electron equation gives</a:t>
            </a:r>
          </a:p>
          <a:p>
            <a:pPr eaLnBrk="1" hangingPunct="1">
              <a:buFontTx/>
              <a:buNone/>
            </a:pP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SO</a:t>
            </a:r>
            <a:r>
              <a:rPr lang="en-GB" altLang="en-US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GB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2-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(aq) +  H</a:t>
            </a:r>
            <a:r>
              <a:rPr lang="en-GB" altLang="en-US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O(l)	  --&gt;	 SO</a:t>
            </a:r>
            <a:r>
              <a:rPr lang="en-GB" altLang="en-US" sz="2800" b="1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en-GB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2-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(aq) + 2H</a:t>
            </a:r>
            <a:r>
              <a:rPr lang="en-GB" altLang="en-US" sz="28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(aq) + 2e </a:t>
            </a:r>
            <a:endParaRPr lang="en-GB" altLang="en-US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which shows </a:t>
            </a:r>
            <a:r>
              <a:rPr lang="en-GB" altLang="en-US" b="1">
                <a:solidFill>
                  <a:srgbClr val="F8701B"/>
                </a:solidFill>
                <a:latin typeface="Times New Roman" panose="02020603050405020304" pitchFamily="18" charset="0"/>
              </a:rPr>
              <a:t>oxidation</a:t>
            </a:r>
            <a:r>
              <a:rPr lang="en-GB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(electrons on the product side of the arrow).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7BB2A69A-AB8A-408A-13EA-59435CF07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5A95642C-B34D-DE42-B89C-505B18306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815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Electricity can be produced by connecting </a:t>
            </a:r>
            <a:r>
              <a:rPr lang="en-GB" altLang="en-US" sz="3200" b="1">
                <a:solidFill>
                  <a:srgbClr val="ED181E"/>
                </a:solidFill>
                <a:latin typeface="Times New Roman" panose="02020603050405020304" pitchFamily="18" charset="0"/>
              </a:rPr>
              <a:t>different</a:t>
            </a:r>
            <a:r>
              <a: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metals together (with an electrolyte) to form a </a:t>
            </a:r>
            <a:endParaRPr lang="en-GB" altLang="en-US" sz="3200" b="1">
              <a:solidFill>
                <a:srgbClr val="5B3D2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3510C647-369F-1F7A-AFF2-BC7B11D39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303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rgbClr val="ED181E"/>
                </a:solidFill>
                <a:latin typeface="Times New Roman" panose="02020603050405020304" pitchFamily="18" charset="0"/>
              </a:rPr>
              <a:t>cell</a:t>
            </a:r>
            <a:r>
              <a:rPr lang="en-GB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GB" altLang="en-US" sz="3200" b="1">
              <a:solidFill>
                <a:srgbClr val="5B3D23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7DB27A45-4339-35FF-F032-CDE7473E2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52600"/>
            <a:ext cx="8382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rgbClr val="ED181E"/>
                </a:solidFill>
              </a:rPr>
              <a:t>Different pairs</a:t>
            </a:r>
            <a:r>
              <a:rPr lang="en-GB" altLang="en-US" sz="3200" b="1">
                <a:solidFill>
                  <a:srgbClr val="000000"/>
                </a:solidFill>
              </a:rPr>
              <a:t> of metals connected in a cell give </a:t>
            </a:r>
            <a:r>
              <a:rPr lang="en-GB" altLang="en-US" sz="3200" b="1">
                <a:solidFill>
                  <a:srgbClr val="ED181E"/>
                </a:solidFill>
              </a:rPr>
              <a:t>different voltages</a:t>
            </a:r>
            <a:r>
              <a:rPr lang="en-GB" altLang="en-US" sz="3200" b="1">
                <a:solidFill>
                  <a:srgbClr val="000000"/>
                </a:solidFill>
              </a:rPr>
              <a:t>. This enables us to construct an</a:t>
            </a:r>
          </a:p>
        </p:txBody>
      </p:sp>
      <p:grpSp>
        <p:nvGrpSpPr>
          <p:cNvPr id="6172" name="Group 28">
            <a:extLst>
              <a:ext uri="{FF2B5EF4-FFF2-40B4-BE49-F238E27FC236}">
                <a16:creationId xmlns:a16="http://schemas.microsoft.com/office/drawing/2014/main" id="{0F6BA41C-E5C6-0D9C-24F4-148D59F4E4EB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962400"/>
            <a:ext cx="2819400" cy="2667000"/>
            <a:chOff x="1776" y="1200"/>
            <a:chExt cx="1776" cy="1680"/>
          </a:xfrm>
        </p:grpSpPr>
        <p:sp>
          <p:nvSpPr>
            <p:cNvPr id="6161" name="Rectangle 17">
              <a:extLst>
                <a:ext uri="{FF2B5EF4-FFF2-40B4-BE49-F238E27FC236}">
                  <a16:creationId xmlns:a16="http://schemas.microsoft.com/office/drawing/2014/main" id="{AFBBA553-0B42-0B1D-6F91-A68F0ABCB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2160"/>
              <a:ext cx="177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2" name="Line 18">
              <a:extLst>
                <a:ext uri="{FF2B5EF4-FFF2-40B4-BE49-F238E27FC236}">
                  <a16:creationId xmlns:a16="http://schemas.microsoft.com/office/drawing/2014/main" id="{F55C9E28-233C-BC1D-044E-024ABBBE1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536"/>
              <a:ext cx="0" cy="1248"/>
            </a:xfrm>
            <a:prstGeom prst="line">
              <a:avLst/>
            </a:prstGeom>
            <a:noFill/>
            <a:ln w="76200">
              <a:solidFill>
                <a:srgbClr val="FF5B0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3" name="Line 19">
              <a:extLst>
                <a:ext uri="{FF2B5EF4-FFF2-40B4-BE49-F238E27FC236}">
                  <a16:creationId xmlns:a16="http://schemas.microsoft.com/office/drawing/2014/main" id="{E322B8A7-639D-A5FC-1FDE-FD8435B57C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1536"/>
              <a:ext cx="0" cy="1248"/>
            </a:xfrm>
            <a:prstGeom prst="line">
              <a:avLst/>
            </a:prstGeom>
            <a:noFill/>
            <a:ln w="762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4" name="Oval 20">
              <a:extLst>
                <a:ext uri="{FF2B5EF4-FFF2-40B4-BE49-F238E27FC236}">
                  <a16:creationId xmlns:a16="http://schemas.microsoft.com/office/drawing/2014/main" id="{45573AC8-8B3C-A584-3464-978BB4DC6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200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/>
                <a:t>V</a:t>
              </a:r>
            </a:p>
          </p:txBody>
        </p:sp>
        <p:sp>
          <p:nvSpPr>
            <p:cNvPr id="6166" name="Freeform 22">
              <a:extLst>
                <a:ext uri="{FF2B5EF4-FFF2-40B4-BE49-F238E27FC236}">
                  <a16:creationId xmlns:a16="http://schemas.microsoft.com/office/drawing/2014/main" id="{BBA0B0E0-ED7A-729E-9575-5FD82477BC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8" y="1328"/>
              <a:ext cx="400" cy="208"/>
            </a:xfrm>
            <a:custGeom>
              <a:avLst/>
              <a:gdLst>
                <a:gd name="T0" fmla="*/ 16 w 400"/>
                <a:gd name="T1" fmla="*/ 208 h 208"/>
                <a:gd name="T2" fmla="*/ 16 w 400"/>
                <a:gd name="T3" fmla="*/ 112 h 208"/>
                <a:gd name="T4" fmla="*/ 112 w 400"/>
                <a:gd name="T5" fmla="*/ 16 h 208"/>
                <a:gd name="T6" fmla="*/ 400 w 400"/>
                <a:gd name="T7" fmla="*/ 16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0" h="208">
                  <a:moveTo>
                    <a:pt x="16" y="208"/>
                  </a:moveTo>
                  <a:cubicBezTo>
                    <a:pt x="8" y="176"/>
                    <a:pt x="0" y="144"/>
                    <a:pt x="16" y="112"/>
                  </a:cubicBezTo>
                  <a:cubicBezTo>
                    <a:pt x="32" y="80"/>
                    <a:pt x="48" y="32"/>
                    <a:pt x="112" y="16"/>
                  </a:cubicBezTo>
                  <a:cubicBezTo>
                    <a:pt x="176" y="0"/>
                    <a:pt x="352" y="16"/>
                    <a:pt x="400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7" name="Freeform 23">
              <a:extLst>
                <a:ext uri="{FF2B5EF4-FFF2-40B4-BE49-F238E27FC236}">
                  <a16:creationId xmlns:a16="http://schemas.microsoft.com/office/drawing/2014/main" id="{CB03487D-EBCD-5132-3C81-7F4ED1912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4" y="1336"/>
              <a:ext cx="448" cy="200"/>
            </a:xfrm>
            <a:custGeom>
              <a:avLst/>
              <a:gdLst>
                <a:gd name="T0" fmla="*/ 432 w 448"/>
                <a:gd name="T1" fmla="*/ 200 h 200"/>
                <a:gd name="T2" fmla="*/ 432 w 448"/>
                <a:gd name="T3" fmla="*/ 104 h 200"/>
                <a:gd name="T4" fmla="*/ 336 w 448"/>
                <a:gd name="T5" fmla="*/ 56 h 200"/>
                <a:gd name="T6" fmla="*/ 96 w 448"/>
                <a:gd name="T7" fmla="*/ 8 h 200"/>
                <a:gd name="T8" fmla="*/ 0 w 448"/>
                <a:gd name="T9" fmla="*/ 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" h="200">
                  <a:moveTo>
                    <a:pt x="432" y="200"/>
                  </a:moveTo>
                  <a:cubicBezTo>
                    <a:pt x="440" y="164"/>
                    <a:pt x="448" y="128"/>
                    <a:pt x="432" y="104"/>
                  </a:cubicBezTo>
                  <a:cubicBezTo>
                    <a:pt x="416" y="80"/>
                    <a:pt x="392" y="72"/>
                    <a:pt x="336" y="56"/>
                  </a:cubicBezTo>
                  <a:cubicBezTo>
                    <a:pt x="280" y="40"/>
                    <a:pt x="152" y="16"/>
                    <a:pt x="96" y="8"/>
                  </a:cubicBezTo>
                  <a:cubicBezTo>
                    <a:pt x="40" y="0"/>
                    <a:pt x="20" y="4"/>
                    <a:pt x="0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9" name="Line 25">
              <a:extLst>
                <a:ext uri="{FF2B5EF4-FFF2-40B4-BE49-F238E27FC236}">
                  <a16:creationId xmlns:a16="http://schemas.microsoft.com/office/drawing/2014/main" id="{61B1A23E-E961-AFE3-A3E3-1DDA514B00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680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0" name="Line 26">
              <a:extLst>
                <a:ext uri="{FF2B5EF4-FFF2-40B4-BE49-F238E27FC236}">
                  <a16:creationId xmlns:a16="http://schemas.microsoft.com/office/drawing/2014/main" id="{A09A61B3-504C-8839-D75D-FB967702FA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2" y="1680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1" name="Line 27">
              <a:extLst>
                <a:ext uri="{FF2B5EF4-FFF2-40B4-BE49-F238E27FC236}">
                  <a16:creationId xmlns:a16="http://schemas.microsoft.com/office/drawing/2014/main" id="{C689B7E5-19C0-BACC-FAC9-13F8973727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76" y="2880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77" name="Text Box 33">
            <a:extLst>
              <a:ext uri="{FF2B5EF4-FFF2-40B4-BE49-F238E27FC236}">
                <a16:creationId xmlns:a16="http://schemas.microsoft.com/office/drawing/2014/main" id="{5E984BA5-BAFC-6B00-2730-DD2ADA9F8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27305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3200" b="1">
                <a:solidFill>
                  <a:srgbClr val="ED181E"/>
                </a:solidFill>
              </a:rPr>
              <a:t>electrochemical series</a:t>
            </a:r>
            <a:r>
              <a:rPr lang="en-GB" altLang="en-US" sz="3200" b="1">
                <a:solidFill>
                  <a:srgbClr val="000000"/>
                </a:solidFill>
              </a:rPr>
              <a:t> (see data booklet - page 7)</a:t>
            </a:r>
            <a:endParaRPr lang="en-GB" altLang="en-US"/>
          </a:p>
        </p:txBody>
      </p:sp>
      <p:grpSp>
        <p:nvGrpSpPr>
          <p:cNvPr id="6184" name="Group 40">
            <a:extLst>
              <a:ext uri="{FF2B5EF4-FFF2-40B4-BE49-F238E27FC236}">
                <a16:creationId xmlns:a16="http://schemas.microsoft.com/office/drawing/2014/main" id="{A25B432A-7EAC-46F7-26BD-5643A9EBC935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810000"/>
            <a:ext cx="2667000" cy="457200"/>
            <a:chOff x="2976" y="2400"/>
            <a:chExt cx="1680" cy="288"/>
          </a:xfrm>
        </p:grpSpPr>
        <p:sp>
          <p:nvSpPr>
            <p:cNvPr id="6175" name="Text Box 31">
              <a:extLst>
                <a:ext uri="{FF2B5EF4-FFF2-40B4-BE49-F238E27FC236}">
                  <a16:creationId xmlns:a16="http://schemas.microsoft.com/office/drawing/2014/main" id="{9736EC3C-D896-7A52-44C7-9C1A5433D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400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Voltmeter.</a:t>
              </a:r>
            </a:p>
          </p:txBody>
        </p:sp>
        <p:sp>
          <p:nvSpPr>
            <p:cNvPr id="6180" name="Line 36">
              <a:extLst>
                <a:ext uri="{FF2B5EF4-FFF2-40B4-BE49-F238E27FC236}">
                  <a16:creationId xmlns:a16="http://schemas.microsoft.com/office/drawing/2014/main" id="{0711A388-9A4A-BC5B-5858-401D1B15B4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544"/>
              <a:ext cx="67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83" name="Group 39">
            <a:extLst>
              <a:ext uri="{FF2B5EF4-FFF2-40B4-BE49-F238E27FC236}">
                <a16:creationId xmlns:a16="http://schemas.microsoft.com/office/drawing/2014/main" id="{AAE59AA4-6C07-AA4E-7EB1-E14A2F6F98CD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962400"/>
            <a:ext cx="5181600" cy="1143000"/>
            <a:chOff x="144" y="2496"/>
            <a:chExt cx="3264" cy="720"/>
          </a:xfrm>
        </p:grpSpPr>
        <p:sp>
          <p:nvSpPr>
            <p:cNvPr id="6176" name="Text Box 32">
              <a:extLst>
                <a:ext uri="{FF2B5EF4-FFF2-40B4-BE49-F238E27FC236}">
                  <a16:creationId xmlns:a16="http://schemas.microsoft.com/office/drawing/2014/main" id="{8CBE80B9-719C-E384-C60C-B57AD42E3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49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Two </a:t>
              </a:r>
              <a:r>
                <a:rPr lang="en-GB" altLang="en-US" b="1">
                  <a:solidFill>
                    <a:srgbClr val="ED181E"/>
                  </a:solidFill>
                  <a:latin typeface="Times New Roman" panose="02020603050405020304" pitchFamily="18" charset="0"/>
                </a:rPr>
                <a:t>different</a:t>
              </a:r>
              <a:r>
                <a:rPr lang="en-GB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metals.</a:t>
              </a:r>
            </a:p>
          </p:txBody>
        </p:sp>
        <p:sp>
          <p:nvSpPr>
            <p:cNvPr id="6178" name="Line 34">
              <a:extLst>
                <a:ext uri="{FF2B5EF4-FFF2-40B4-BE49-F238E27FC236}">
                  <a16:creationId xmlns:a16="http://schemas.microsoft.com/office/drawing/2014/main" id="{08083BC1-5061-3350-C8C1-9A9643FA86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736"/>
              <a:ext cx="110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9" name="Line 35">
              <a:extLst>
                <a:ext uri="{FF2B5EF4-FFF2-40B4-BE49-F238E27FC236}">
                  <a16:creationId xmlns:a16="http://schemas.microsoft.com/office/drawing/2014/main" id="{8A661DFD-4607-4A0D-4C46-752A101E53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736"/>
              <a:ext cx="225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85" name="Group 41">
            <a:extLst>
              <a:ext uri="{FF2B5EF4-FFF2-40B4-BE49-F238E27FC236}">
                <a16:creationId xmlns:a16="http://schemas.microsoft.com/office/drawing/2014/main" id="{7EC578C9-5B14-80DA-6E00-5E4A4D8A0E50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5181600"/>
            <a:ext cx="2895600" cy="1187450"/>
            <a:chOff x="3600" y="3264"/>
            <a:chExt cx="1824" cy="748"/>
          </a:xfrm>
        </p:grpSpPr>
        <p:sp>
          <p:nvSpPr>
            <p:cNvPr id="6174" name="Text Box 30">
              <a:extLst>
                <a:ext uri="{FF2B5EF4-FFF2-40B4-BE49-F238E27FC236}">
                  <a16:creationId xmlns:a16="http://schemas.microsoft.com/office/drawing/2014/main" id="{169DD8C9-AA31-4B35-45E6-C7DCE680E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264"/>
              <a:ext cx="148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Electrolyte, e.g. sodium chloride solution.</a:t>
              </a:r>
            </a:p>
          </p:txBody>
        </p:sp>
        <p:sp>
          <p:nvSpPr>
            <p:cNvPr id="6181" name="Line 37">
              <a:extLst>
                <a:ext uri="{FF2B5EF4-FFF2-40B4-BE49-F238E27FC236}">
                  <a16:creationId xmlns:a16="http://schemas.microsoft.com/office/drawing/2014/main" id="{000ED681-6B0A-0F36-0EFB-CA7BCEBF3B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552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9" grpId="0" autoUpdateAnimBg="0"/>
      <p:bldP spid="6160" grpId="0" autoUpdateAnimBg="0"/>
      <p:bldP spid="61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5" name="Text Box 27">
            <a:extLst>
              <a:ext uri="{FF2B5EF4-FFF2-40B4-BE49-F238E27FC236}">
                <a16:creationId xmlns:a16="http://schemas.microsoft.com/office/drawing/2014/main" id="{32A09B6C-8774-3FB1-47B4-FA24707B2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79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Displacement reactions.</a:t>
            </a: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8622A5D6-1991-CBA9-D74E-AF81226EC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a piece of magnesium metal is added to a solution of copper(II)sulphate, the blue colour of the solution fades and the magnesium is covered with a brown solid.</a:t>
            </a:r>
          </a:p>
        </p:txBody>
      </p:sp>
      <p:grpSp>
        <p:nvGrpSpPr>
          <p:cNvPr id="7210" name="Group 42">
            <a:extLst>
              <a:ext uri="{FF2B5EF4-FFF2-40B4-BE49-F238E27FC236}">
                <a16:creationId xmlns:a16="http://schemas.microsoft.com/office/drawing/2014/main" id="{4AF469E2-4C71-89A1-EE0F-0E4B25E1AF2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895600"/>
            <a:ext cx="3124200" cy="2133600"/>
            <a:chOff x="1632" y="1824"/>
            <a:chExt cx="1968" cy="1344"/>
          </a:xfrm>
        </p:grpSpPr>
        <p:sp>
          <p:nvSpPr>
            <p:cNvPr id="7198" name="Rectangle 30">
              <a:extLst>
                <a:ext uri="{FF2B5EF4-FFF2-40B4-BE49-F238E27FC236}">
                  <a16:creationId xmlns:a16="http://schemas.microsoft.com/office/drawing/2014/main" id="{F6D62BB6-BEC5-0C9E-83DA-D8214EA8E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48"/>
              <a:ext cx="1776" cy="720"/>
            </a:xfrm>
            <a:prstGeom prst="rect">
              <a:avLst/>
            </a:prstGeom>
            <a:solidFill>
              <a:srgbClr val="1822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0" name="Line 32">
              <a:extLst>
                <a:ext uri="{FF2B5EF4-FFF2-40B4-BE49-F238E27FC236}">
                  <a16:creationId xmlns:a16="http://schemas.microsoft.com/office/drawing/2014/main" id="{EA88BD19-A3F7-154A-A55C-5619DD749E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1728" cy="1296"/>
            </a:xfrm>
            <a:prstGeom prst="line">
              <a:avLst/>
            </a:prstGeom>
            <a:noFill/>
            <a:ln w="762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4" name="Line 36">
              <a:extLst>
                <a:ext uri="{FF2B5EF4-FFF2-40B4-BE49-F238E27FC236}">
                  <a16:creationId xmlns:a16="http://schemas.microsoft.com/office/drawing/2014/main" id="{82BF873E-344C-55EF-9E50-6344FDEB43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5" name="Line 37">
              <a:extLst>
                <a:ext uri="{FF2B5EF4-FFF2-40B4-BE49-F238E27FC236}">
                  <a16:creationId xmlns:a16="http://schemas.microsoft.com/office/drawing/2014/main" id="{2BD0CA6A-06D3-2B6D-F7DA-2AB606C64E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06" name="Line 38">
              <a:extLst>
                <a:ext uri="{FF2B5EF4-FFF2-40B4-BE49-F238E27FC236}">
                  <a16:creationId xmlns:a16="http://schemas.microsoft.com/office/drawing/2014/main" id="{3EADF909-CE36-F42C-7D85-FD27FE451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16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07" name="Text Box 39">
            <a:extLst>
              <a:ext uri="{FF2B5EF4-FFF2-40B4-BE49-F238E27FC236}">
                <a16:creationId xmlns:a16="http://schemas.microsoft.com/office/drawing/2014/main" id="{2CEC924F-3A71-F02E-944C-A4277B303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192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magnesium</a:t>
            </a:r>
          </a:p>
        </p:txBody>
      </p:sp>
      <p:sp>
        <p:nvSpPr>
          <p:cNvPr id="7208" name="Text Box 40">
            <a:extLst>
              <a:ext uri="{FF2B5EF4-FFF2-40B4-BE49-F238E27FC236}">
                <a16:creationId xmlns:a16="http://schemas.microsoft.com/office/drawing/2014/main" id="{327A2674-18AB-39DD-7A70-BD1D96529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4325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copper(II)sulphate solution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0F02E6A1-9059-0605-1210-B77670624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79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Displacement reactions.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06D3FF33-6286-8B99-DB8A-5BF68F7A7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a piece of magnesium metal is added to a solution of copper(II)sulphate, the blue colour of the solution fades and the magnesium is covered with a brown solid.</a:t>
            </a:r>
          </a:p>
        </p:txBody>
      </p:sp>
      <p:grpSp>
        <p:nvGrpSpPr>
          <p:cNvPr id="8205" name="Group 13">
            <a:extLst>
              <a:ext uri="{FF2B5EF4-FFF2-40B4-BE49-F238E27FC236}">
                <a16:creationId xmlns:a16="http://schemas.microsoft.com/office/drawing/2014/main" id="{B806FE78-F7AC-1F3A-4AB0-BAE5BDFF8D8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895600"/>
            <a:ext cx="3124200" cy="2133600"/>
            <a:chOff x="1632" y="1824"/>
            <a:chExt cx="1968" cy="1344"/>
          </a:xfrm>
        </p:grpSpPr>
        <p:sp>
          <p:nvSpPr>
            <p:cNvPr id="8197" name="Rectangle 5">
              <a:extLst>
                <a:ext uri="{FF2B5EF4-FFF2-40B4-BE49-F238E27FC236}">
                  <a16:creationId xmlns:a16="http://schemas.microsoft.com/office/drawing/2014/main" id="{311F9E9A-082C-3655-9964-2DD869D80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48"/>
              <a:ext cx="1776" cy="720"/>
            </a:xfrm>
            <a:prstGeom prst="rect">
              <a:avLst/>
            </a:prstGeom>
            <a:solidFill>
              <a:srgbClr val="415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8" name="Line 6">
              <a:extLst>
                <a:ext uri="{FF2B5EF4-FFF2-40B4-BE49-F238E27FC236}">
                  <a16:creationId xmlns:a16="http://schemas.microsoft.com/office/drawing/2014/main" id="{F7D683A0-A016-06B8-E85E-6A2E58E63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1728" cy="1296"/>
            </a:xfrm>
            <a:prstGeom prst="line">
              <a:avLst/>
            </a:prstGeom>
            <a:noFill/>
            <a:ln w="762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99" name="Line 7">
              <a:extLst>
                <a:ext uri="{FF2B5EF4-FFF2-40B4-BE49-F238E27FC236}">
                  <a16:creationId xmlns:a16="http://schemas.microsoft.com/office/drawing/2014/main" id="{648344E5-E1AD-31FA-B8DF-30B1713698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0" name="Line 8">
              <a:extLst>
                <a:ext uri="{FF2B5EF4-FFF2-40B4-BE49-F238E27FC236}">
                  <a16:creationId xmlns:a16="http://schemas.microsoft.com/office/drawing/2014/main" id="{655596C8-057B-62C4-60C5-30EB4622F2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01" name="Line 9">
              <a:extLst>
                <a:ext uri="{FF2B5EF4-FFF2-40B4-BE49-F238E27FC236}">
                  <a16:creationId xmlns:a16="http://schemas.microsoft.com/office/drawing/2014/main" id="{093E7EF6-8D9A-2DC5-2983-CC15F3526B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16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8202" name="Text Box 10">
            <a:extLst>
              <a:ext uri="{FF2B5EF4-FFF2-40B4-BE49-F238E27FC236}">
                <a16:creationId xmlns:a16="http://schemas.microsoft.com/office/drawing/2014/main" id="{3887CEC5-9738-550B-9A35-DEE5C7439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192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magnesium</a:t>
            </a:r>
          </a:p>
        </p:txBody>
      </p:sp>
      <p:sp>
        <p:nvSpPr>
          <p:cNvPr id="8203" name="Text Box 11">
            <a:extLst>
              <a:ext uri="{FF2B5EF4-FFF2-40B4-BE49-F238E27FC236}">
                <a16:creationId xmlns:a16="http://schemas.microsoft.com/office/drawing/2014/main" id="{62D89BB0-9FC2-CA9F-691A-9758D20A7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4325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copper(II)sulphate 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ED6CBF34-3551-F500-700B-9F0484E4E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79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Displacement reactions.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223CB5F-F671-0A52-A041-E2BA47821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a piece of magnesium metal is added to a solution of copper(II)sulphate, the blue colour of the solution fades and the magnesium is covered with a brown solid.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BFFB12D6-7881-E90C-B209-45FB99DA4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192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magnesium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C1F4D117-DEF0-9726-04ED-29488EB9C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4325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copper(II)sulphate solution</a:t>
            </a:r>
          </a:p>
        </p:txBody>
      </p:sp>
      <p:grpSp>
        <p:nvGrpSpPr>
          <p:cNvPr id="9229" name="Group 13">
            <a:extLst>
              <a:ext uri="{FF2B5EF4-FFF2-40B4-BE49-F238E27FC236}">
                <a16:creationId xmlns:a16="http://schemas.microsoft.com/office/drawing/2014/main" id="{EC20D2D3-B2DB-72E2-76D5-E31B6E556BF0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895600"/>
            <a:ext cx="3124200" cy="2133600"/>
            <a:chOff x="1632" y="1824"/>
            <a:chExt cx="1968" cy="1344"/>
          </a:xfrm>
        </p:grpSpPr>
        <p:sp>
          <p:nvSpPr>
            <p:cNvPr id="9221" name="Rectangle 5">
              <a:extLst>
                <a:ext uri="{FF2B5EF4-FFF2-40B4-BE49-F238E27FC236}">
                  <a16:creationId xmlns:a16="http://schemas.microsoft.com/office/drawing/2014/main" id="{110ADB87-87EA-AB0E-AEA9-019269321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48"/>
              <a:ext cx="1776" cy="720"/>
            </a:xfrm>
            <a:prstGeom prst="rect">
              <a:avLst/>
            </a:prstGeom>
            <a:solidFill>
              <a:srgbClr val="3F8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2" name="Line 6">
              <a:extLst>
                <a:ext uri="{FF2B5EF4-FFF2-40B4-BE49-F238E27FC236}">
                  <a16:creationId xmlns:a16="http://schemas.microsoft.com/office/drawing/2014/main" id="{3FE94EB0-D883-B70B-A8F2-0D0EA8568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1728" cy="1296"/>
            </a:xfrm>
            <a:prstGeom prst="line">
              <a:avLst/>
            </a:prstGeom>
            <a:noFill/>
            <a:ln w="762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8AC6D1E3-5556-B1E6-122F-2BE3DC2ADA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4" name="Line 8">
              <a:extLst>
                <a:ext uri="{FF2B5EF4-FFF2-40B4-BE49-F238E27FC236}">
                  <a16:creationId xmlns:a16="http://schemas.microsoft.com/office/drawing/2014/main" id="{EBFD07C1-B5E6-FD14-4E80-5816F32A5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5" name="Line 9">
              <a:extLst>
                <a:ext uri="{FF2B5EF4-FFF2-40B4-BE49-F238E27FC236}">
                  <a16:creationId xmlns:a16="http://schemas.microsoft.com/office/drawing/2014/main" id="{14B45352-904F-F9F0-E0B1-EE3D2E38D8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16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28" name="Line 12">
              <a:extLst>
                <a:ext uri="{FF2B5EF4-FFF2-40B4-BE49-F238E27FC236}">
                  <a16:creationId xmlns:a16="http://schemas.microsoft.com/office/drawing/2014/main" id="{C3B7B612-A2FE-A234-427E-71BCB02ED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8" y="2448"/>
              <a:ext cx="872" cy="672"/>
            </a:xfrm>
            <a:prstGeom prst="line">
              <a:avLst/>
            </a:prstGeom>
            <a:noFill/>
            <a:ln w="57150">
              <a:solidFill>
                <a:srgbClr val="FA911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2A203002-444D-2611-B2F4-D8C95533C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79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Displacement reactions.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23E7A928-0114-FF80-5F38-4CB1D5A1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a piece of magnesium metal is added to a solution of copper(II)sulphate, the blue colour of the solution fades and the magnesium is covered with a brown solid.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A64E2C6E-CE48-AA8A-3251-40FAD28F7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192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magnesium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54B34AC6-41A9-EB46-DAB9-01495FBCC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4325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copper(II)sulphate solution</a:t>
            </a:r>
          </a:p>
        </p:txBody>
      </p:sp>
      <p:grpSp>
        <p:nvGrpSpPr>
          <p:cNvPr id="10253" name="Group 13">
            <a:extLst>
              <a:ext uri="{FF2B5EF4-FFF2-40B4-BE49-F238E27FC236}">
                <a16:creationId xmlns:a16="http://schemas.microsoft.com/office/drawing/2014/main" id="{A9C1A57E-D663-9410-FC10-D60596EBDE5F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895600"/>
            <a:ext cx="3124200" cy="2133600"/>
            <a:chOff x="1632" y="1824"/>
            <a:chExt cx="1968" cy="1344"/>
          </a:xfrm>
        </p:grpSpPr>
        <p:sp>
          <p:nvSpPr>
            <p:cNvPr id="10245" name="Rectangle 5">
              <a:extLst>
                <a:ext uri="{FF2B5EF4-FFF2-40B4-BE49-F238E27FC236}">
                  <a16:creationId xmlns:a16="http://schemas.microsoft.com/office/drawing/2014/main" id="{CA556109-B298-0B5D-3F26-BEDC7F50B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48"/>
              <a:ext cx="1776" cy="720"/>
            </a:xfrm>
            <a:prstGeom prst="rect">
              <a:avLst/>
            </a:prstGeom>
            <a:solidFill>
              <a:srgbClr val="34C0D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6" name="Line 6">
              <a:extLst>
                <a:ext uri="{FF2B5EF4-FFF2-40B4-BE49-F238E27FC236}">
                  <a16:creationId xmlns:a16="http://schemas.microsoft.com/office/drawing/2014/main" id="{E441EC4D-0C73-FB3E-58EA-4C6D96FAF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1728" cy="1296"/>
            </a:xfrm>
            <a:prstGeom prst="line">
              <a:avLst/>
            </a:prstGeom>
            <a:noFill/>
            <a:ln w="762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7" name="Line 7">
              <a:extLst>
                <a:ext uri="{FF2B5EF4-FFF2-40B4-BE49-F238E27FC236}">
                  <a16:creationId xmlns:a16="http://schemas.microsoft.com/office/drawing/2014/main" id="{F1849B0B-6C39-E285-C508-8E324D349E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8" name="Line 8">
              <a:extLst>
                <a:ext uri="{FF2B5EF4-FFF2-40B4-BE49-F238E27FC236}">
                  <a16:creationId xmlns:a16="http://schemas.microsoft.com/office/drawing/2014/main" id="{02F550C9-3446-675F-B755-F28A6157D2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9" name="Line 9">
              <a:extLst>
                <a:ext uri="{FF2B5EF4-FFF2-40B4-BE49-F238E27FC236}">
                  <a16:creationId xmlns:a16="http://schemas.microsoft.com/office/drawing/2014/main" id="{9A729A7D-6C9C-C631-E4DE-12A85CE039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16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2" name="Line 12">
              <a:extLst>
                <a:ext uri="{FF2B5EF4-FFF2-40B4-BE49-F238E27FC236}">
                  <a16:creationId xmlns:a16="http://schemas.microsoft.com/office/drawing/2014/main" id="{976C5B59-A79C-10A4-E94E-B8E97167C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8" y="2448"/>
              <a:ext cx="872" cy="672"/>
            </a:xfrm>
            <a:prstGeom prst="line">
              <a:avLst/>
            </a:prstGeom>
            <a:noFill/>
            <a:ln w="57150">
              <a:solidFill>
                <a:srgbClr val="F8701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B32CAF13-D8E6-5F34-1E54-C27BAAE4D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0"/>
            <a:ext cx="379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Displacement reactions.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B214AC31-6E69-B846-0B2A-E5F9B8473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788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When a piece of magnesium metal is added to a solution of copper(II)sulphate, the blue colour of the solution fades and the magnesium is covered with a brown solid.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5B7AF972-3292-4FD6-AC8E-9CE8C0BC8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192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magnesium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6A3B911F-B971-2F27-7A52-73C6685EC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62600"/>
            <a:ext cx="43259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copper(II)sulphate solution</a:t>
            </a:r>
          </a:p>
        </p:txBody>
      </p:sp>
      <p:grpSp>
        <p:nvGrpSpPr>
          <p:cNvPr id="11277" name="Group 13">
            <a:extLst>
              <a:ext uri="{FF2B5EF4-FFF2-40B4-BE49-F238E27FC236}">
                <a16:creationId xmlns:a16="http://schemas.microsoft.com/office/drawing/2014/main" id="{6FEF3384-6FC2-5CB3-04C5-6D6B9BEBC3A3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895600"/>
            <a:ext cx="3124200" cy="2133600"/>
            <a:chOff x="1632" y="1824"/>
            <a:chExt cx="1968" cy="1344"/>
          </a:xfrm>
        </p:grpSpPr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600FC29A-FA84-A439-F518-67E4F0949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448"/>
              <a:ext cx="1776" cy="720"/>
            </a:xfrm>
            <a:prstGeom prst="rect">
              <a:avLst/>
            </a:prstGeom>
            <a:solidFill>
              <a:srgbClr val="26E3E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0" name="Line 6">
              <a:extLst>
                <a:ext uri="{FF2B5EF4-FFF2-40B4-BE49-F238E27FC236}">
                  <a16:creationId xmlns:a16="http://schemas.microsoft.com/office/drawing/2014/main" id="{772B5DC9-777E-AB7C-A037-2A211A57D4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824"/>
              <a:ext cx="1728" cy="1296"/>
            </a:xfrm>
            <a:prstGeom prst="line">
              <a:avLst/>
            </a:prstGeom>
            <a:noFill/>
            <a:ln w="76200">
              <a:solidFill>
                <a:srgbClr val="756C7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1" name="Line 7">
              <a:extLst>
                <a:ext uri="{FF2B5EF4-FFF2-40B4-BE49-F238E27FC236}">
                  <a16:creationId xmlns:a16="http://schemas.microsoft.com/office/drawing/2014/main" id="{390F0F60-B74B-27E2-CD94-50262B8586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2" name="Line 8">
              <a:extLst>
                <a:ext uri="{FF2B5EF4-FFF2-40B4-BE49-F238E27FC236}">
                  <a16:creationId xmlns:a16="http://schemas.microsoft.com/office/drawing/2014/main" id="{C3734E18-1077-A553-9E29-59CF7AA51A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1968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3" name="Line 9">
              <a:extLst>
                <a:ext uri="{FF2B5EF4-FFF2-40B4-BE49-F238E27FC236}">
                  <a16:creationId xmlns:a16="http://schemas.microsoft.com/office/drawing/2014/main" id="{5EEF2066-B50C-1492-3B73-D2C30BB1DD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3168"/>
              <a:ext cx="17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6" name="Line 12">
              <a:extLst>
                <a:ext uri="{FF2B5EF4-FFF2-40B4-BE49-F238E27FC236}">
                  <a16:creationId xmlns:a16="http://schemas.microsoft.com/office/drawing/2014/main" id="{26C1747E-DFDA-9893-51AD-0189834CF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8" y="2448"/>
              <a:ext cx="872" cy="672"/>
            </a:xfrm>
            <a:prstGeom prst="line">
              <a:avLst/>
            </a:prstGeom>
            <a:noFill/>
            <a:ln w="38100">
              <a:solidFill>
                <a:srgbClr val="F44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724A8A8C-E154-85D0-8B5A-0667CEC0E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Magnesium is </a:t>
            </a:r>
            <a:r>
              <a:rPr lang="en-GB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higher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in the electrochemical series than copper.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Magnesium </a:t>
            </a:r>
            <a:r>
              <a:rPr lang="en-GB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gives electrons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to the copper ions.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The copper ions gaining these electrons </a:t>
            </a:r>
            <a:r>
              <a:rPr lang="en-GB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form copper atoms</a:t>
            </a: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(brown solid).</a:t>
            </a:r>
          </a:p>
          <a:p>
            <a:pPr>
              <a:buFontTx/>
              <a:buNone/>
            </a:pPr>
            <a:endParaRPr lang="en-GB" altLang="en-US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	The magnesium atoms lose electrons to form colourless ions which dissolve in the solution.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1271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Times</vt:lpstr>
      <vt:lpstr>Times New Roman</vt:lpstr>
      <vt:lpstr>Arial</vt:lpstr>
      <vt:lpstr>Blank</vt:lpstr>
      <vt:lpstr>Topic 10 :  Making Electricity</vt:lpstr>
      <vt:lpstr>Dry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Cells/batteries compared to mains electricity.</vt:lpstr>
      <vt:lpstr>PowerPoint Presentation</vt:lpstr>
      <vt:lpstr>PowerPoint Presentation</vt:lpstr>
      <vt:lpstr>Oxidation and Reduction</vt:lpstr>
      <vt:lpstr>Oxidation and Reduction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Electricity</dc:title>
  <dc:creator>Geo</dc:creator>
  <cp:lastModifiedBy>Nayan GRIFFITHS</cp:lastModifiedBy>
  <cp:revision>59</cp:revision>
  <dcterms:created xsi:type="dcterms:W3CDTF">2001-06-19T00:47:05Z</dcterms:created>
  <dcterms:modified xsi:type="dcterms:W3CDTF">2023-05-23T22:02:28Z</dcterms:modified>
</cp:coreProperties>
</file>